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721" r:id="rId5"/>
    <p:sldMasterId id="2147483740" r:id="rId6"/>
  </p:sldMasterIdLst>
  <p:notesMasterIdLst>
    <p:notesMasterId r:id="rId29"/>
  </p:notesMasterIdLst>
  <p:handoutMasterIdLst>
    <p:handoutMasterId r:id="rId30"/>
  </p:handoutMasterIdLst>
  <p:sldIdLst>
    <p:sldId id="2147474583" r:id="rId7"/>
    <p:sldId id="2147481074" r:id="rId8"/>
    <p:sldId id="341" r:id="rId9"/>
    <p:sldId id="2147481103" r:id="rId10"/>
    <p:sldId id="2147481089" r:id="rId11"/>
    <p:sldId id="2147481091" r:id="rId12"/>
    <p:sldId id="2147481092" r:id="rId13"/>
    <p:sldId id="2147481082" r:id="rId14"/>
    <p:sldId id="2147481093" r:id="rId15"/>
    <p:sldId id="2147481094" r:id="rId16"/>
    <p:sldId id="2147481095" r:id="rId17"/>
    <p:sldId id="2147481096" r:id="rId18"/>
    <p:sldId id="2147481097" r:id="rId19"/>
    <p:sldId id="2147481098" r:id="rId20"/>
    <p:sldId id="2147481099" r:id="rId21"/>
    <p:sldId id="2147481100" r:id="rId22"/>
    <p:sldId id="2147481101" r:id="rId23"/>
    <p:sldId id="2147481102" r:id="rId24"/>
    <p:sldId id="2147481105" r:id="rId25"/>
    <p:sldId id="2147481104" r:id="rId26"/>
    <p:sldId id="2147481087" r:id="rId27"/>
    <p:sldId id="338" r:id="rId28"/>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1}" name="Unknown" initials="" userId="Unknown" providerId="None"/>
  <p188:author id="{DF9CD608-D0A6-A02A-ED44-0A07DFBF7B0E}" name="Eric Karas" initials="EK" userId="S::erick@ars-pharma.com::3cd3f27d-3a42-4c4b-87ac-5af2a6895998" providerId="AD"/>
  <p188:author id="{9EEF8E0C-BE1F-7BA4-F895-3241899E72C3}" name="Katie Topolewski" initials="" userId="S::ktopolewski@alemacg.com::c8e0007d-4b48-4ec0-a685-2e4644f46402" providerId="AD"/>
  <p188:author id="{D400E2B7-E615-CDFE-C734-5DBDCE4A6BFB}" name=" " initials="" userId="S::danielr@ars-pharma.com::79852a9a-bdf5-4a42-91ab-a01fe8d16b1a" providerId="AD"/>
  <p188:author id="{D3306FE0-1E56-14D4-8F61-11B9260E03C9}" name="Kathryn (Kate) Booth" initials="K(B" userId="S::kateb@ars-pharma.com::ab3fcacb-aaa3-4760-bf31-01818ffcce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39A"/>
    <a:srgbClr val="003859"/>
    <a:srgbClr val="A3C73A"/>
    <a:srgbClr val="47B0CD"/>
    <a:srgbClr val="2F489C"/>
    <a:srgbClr val="24849F"/>
    <a:srgbClr val="DAE3F3"/>
    <a:srgbClr val="6EB067"/>
    <a:srgbClr val="00B05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6" autoAdjust="0"/>
    <p:restoredTop sz="96301" autoAdjust="0"/>
  </p:normalViewPr>
  <p:slideViewPr>
    <p:cSldViewPr snapToGrid="0">
      <p:cViewPr varScale="1">
        <p:scale>
          <a:sx n="105" d="100"/>
          <a:sy n="105" d="100"/>
        </p:scale>
        <p:origin x="216" y="672"/>
      </p:cViewPr>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82" d="100"/>
          <a:sy n="82" d="100"/>
        </p:scale>
        <p:origin x="330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DA1F9D-9A19-DAC5-46B1-039228BC1BDB}"/>
              </a:ext>
            </a:extLst>
          </p:cNvPr>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CC97D0A9-712E-10C9-0D88-1C0DBC0282F6}"/>
              </a:ext>
            </a:extLst>
          </p:cNvPr>
          <p:cNvSpPr>
            <a:spLocks noGrp="1"/>
          </p:cNvSpPr>
          <p:nvPr>
            <p:ph type="ftr" sz="quarter" idx="2"/>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267517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534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092" y="1"/>
            <a:ext cx="3077739" cy="453451"/>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248" y="4349363"/>
            <a:ext cx="5681980" cy="355857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E31A448B-15D7-7E44-84D5-684B46AC7DF3}" type="slidenum">
              <a:rPr lang="en-US" smtClean="0"/>
              <a:t>‹#›</a:t>
            </a:fld>
            <a:endParaRPr lang="en-US"/>
          </a:p>
        </p:txBody>
      </p:sp>
    </p:spTree>
    <p:extLst>
      <p:ext uri="{BB962C8B-B14F-4D97-AF65-F5344CB8AC3E}">
        <p14:creationId xmlns:p14="http://schemas.microsoft.com/office/powerpoint/2010/main" val="43881533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184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C67FC-6540-714A-A0ED-BA6BA985E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2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C67FC-6540-714A-A0ED-BA6BA985E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23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C67FC-6540-714A-A0ED-BA6BA985E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17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C67FC-6540-714A-A0ED-BA6BA985E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96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C67FC-6540-714A-A0ED-BA6BA985E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07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86692-160C-48A5-8DE6-37CCEB4276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64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A3C73A"/>
              </a:buClr>
            </a:pPr>
            <a:r>
              <a:rPr lang="en-US" dirty="0">
                <a:latin typeface="+mn-lt"/>
              </a:rPr>
              <a:t>No risk of needle-related injuries or blood vessel injections</a:t>
            </a:r>
          </a:p>
          <a:p>
            <a:pPr>
              <a:buClr>
                <a:srgbClr val="A3C73A"/>
              </a:buClr>
            </a:pPr>
            <a:r>
              <a:rPr lang="en-US" dirty="0">
                <a:latin typeface="+mn-lt"/>
              </a:rPr>
              <a:t>Most common adverse events (&gt;5%) following one dose were nasal discomfort (10%) and headache (6%) </a:t>
            </a:r>
          </a:p>
          <a:p>
            <a:pPr>
              <a:buClr>
                <a:srgbClr val="A3C73A"/>
              </a:buClr>
            </a:pPr>
            <a:r>
              <a:rPr lang="en-US" dirty="0">
                <a:latin typeface="+mn-lt"/>
              </a:rPr>
              <a:t>Adverse events generally mild in nature</a:t>
            </a:r>
          </a:p>
          <a:p>
            <a:pPr>
              <a:buClr>
                <a:srgbClr val="A3C73A"/>
              </a:buClr>
            </a:pPr>
            <a:r>
              <a:rPr lang="en-US" dirty="0">
                <a:latin typeface="+mn-lt"/>
              </a:rPr>
              <a:t>No serious adverse events in any clinical studies</a:t>
            </a:r>
          </a:p>
          <a:p>
            <a:endParaRPr lang="en-US" dirty="0"/>
          </a:p>
        </p:txBody>
      </p:sp>
      <p:sp>
        <p:nvSpPr>
          <p:cNvPr id="4" name="Slide Number Placeholder 3"/>
          <p:cNvSpPr>
            <a:spLocks noGrp="1"/>
          </p:cNvSpPr>
          <p:nvPr>
            <p:ph type="sldNum" sz="quarter" idx="5"/>
          </p:nvPr>
        </p:nvSpPr>
        <p:spPr/>
        <p:txBody>
          <a:bodyPr/>
          <a:lstStyle/>
          <a:p>
            <a:fld id="{76008ABE-5641-9641-91FD-6A61A84A4A56}" type="slidenum">
              <a:rPr lang="en-US" smtClean="0"/>
              <a:t>9</a:t>
            </a:fld>
            <a:endParaRPr lang="en-US"/>
          </a:p>
        </p:txBody>
      </p:sp>
    </p:spTree>
    <p:extLst>
      <p:ext uri="{BB962C8B-B14F-4D97-AF65-F5344CB8AC3E}">
        <p14:creationId xmlns:p14="http://schemas.microsoft.com/office/powerpoint/2010/main" val="225459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35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294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D13CC-D0A2-084A-8183-379FF4CCAE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5"/>
          <a:stretch/>
        </p:blipFill>
        <p:spPr>
          <a:xfrm>
            <a:off x="0" y="0"/>
            <a:ext cx="12192000" cy="6852253"/>
          </a:xfrm>
          <a:prstGeom prst="rect">
            <a:avLst/>
          </a:prstGeom>
        </p:spPr>
      </p:pic>
      <p:sp>
        <p:nvSpPr>
          <p:cNvPr id="28" name="Rectangle 27">
            <a:extLst>
              <a:ext uri="{FF2B5EF4-FFF2-40B4-BE49-F238E27FC236}">
                <a16:creationId xmlns:a16="http://schemas.microsoft.com/office/drawing/2014/main" id="{75E6EEC7-5F3A-9D49-A607-77011FD1B87B}"/>
              </a:ext>
            </a:extLst>
          </p:cNvPr>
          <p:cNvSpPr/>
          <p:nvPr userDrawn="1"/>
        </p:nvSpPr>
        <p:spPr>
          <a:xfrm>
            <a:off x="-7620" y="6326449"/>
            <a:ext cx="12207240" cy="531551"/>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494BC-14AE-D44F-99A5-1BCF8694B43E}"/>
              </a:ext>
            </a:extLst>
          </p:cNvPr>
          <p:cNvSpPr>
            <a:spLocks noGrp="1"/>
          </p:cNvSpPr>
          <p:nvPr>
            <p:ph type="ctrTitle"/>
          </p:nvPr>
        </p:nvSpPr>
        <p:spPr>
          <a:xfrm>
            <a:off x="942984" y="2550948"/>
            <a:ext cx="6533045" cy="1961096"/>
          </a:xfrm>
        </p:spPr>
        <p:txBody>
          <a:bodyPr anchor="ctr">
            <a:no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01A9AA4-74C0-4144-BD78-E939BFF3468D}"/>
              </a:ext>
            </a:extLst>
          </p:cNvPr>
          <p:cNvSpPr>
            <a:spLocks noGrp="1"/>
          </p:cNvSpPr>
          <p:nvPr>
            <p:ph type="subTitle" idx="1"/>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D997075-F7E0-984F-9603-AE12A36FD47D}"/>
              </a:ext>
            </a:extLst>
          </p:cNvPr>
          <p:cNvSpPr>
            <a:spLocks noGrp="1"/>
          </p:cNvSpPr>
          <p:nvPr>
            <p:ph type="dt" sz="half" idx="10"/>
          </p:nvPr>
        </p:nvSpPr>
        <p:spPr/>
        <p:txBody>
          <a:bodyPr/>
          <a:lstStyle/>
          <a:p>
            <a:fld id="{DEF25180-4727-0942-A0F5-B6A9FD7BF1B1}" type="datetime1">
              <a:rPr lang="en-US" smtClean="0"/>
              <a:t>11/20/24</a:t>
            </a:fld>
            <a:endParaRPr lang="en-US"/>
          </a:p>
        </p:txBody>
      </p:sp>
      <p:sp>
        <p:nvSpPr>
          <p:cNvPr id="9" name="Rectangle 8">
            <a:extLst>
              <a:ext uri="{FF2B5EF4-FFF2-40B4-BE49-F238E27FC236}">
                <a16:creationId xmlns:a16="http://schemas.microsoft.com/office/drawing/2014/main" id="{CACF070D-1DCB-5245-8BEC-C1BF5376DF9D}"/>
              </a:ext>
            </a:extLst>
          </p:cNvPr>
          <p:cNvSpPr/>
          <p:nvPr userDrawn="1"/>
        </p:nvSpPr>
        <p:spPr>
          <a:xfrm>
            <a:off x="805459" y="2534013"/>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and white logo&#10;&#10;Description automatically generated with low confidence">
            <a:extLst>
              <a:ext uri="{FF2B5EF4-FFF2-40B4-BE49-F238E27FC236}">
                <a16:creationId xmlns:a16="http://schemas.microsoft.com/office/drawing/2014/main" id="{EACB9FAB-7B46-3B46-873A-333913350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32178" y="6432087"/>
            <a:ext cx="874374" cy="306614"/>
          </a:xfrm>
          <a:prstGeom prst="rect">
            <a:avLst/>
          </a:prstGeom>
        </p:spPr>
      </p:pic>
      <p:pic>
        <p:nvPicPr>
          <p:cNvPr id="6" name="Picture 5" descr="A white and blue container with a white cap&#10;&#10;Description automatically generated">
            <a:extLst>
              <a:ext uri="{FF2B5EF4-FFF2-40B4-BE49-F238E27FC236}">
                <a16:creationId xmlns:a16="http://schemas.microsoft.com/office/drawing/2014/main" id="{700442AC-FEFF-AC51-DE73-C8B6CBCE0C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42240" y="999020"/>
            <a:ext cx="4554363" cy="4554363"/>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F5D39360-032E-0A3C-FB04-7E77EA5A3613}"/>
              </a:ext>
            </a:extLst>
          </p:cNvPr>
          <p:cNvPicPr>
            <a:picLocks noChangeAspect="1"/>
          </p:cNvPicPr>
          <p:nvPr userDrawn="1"/>
        </p:nvPicPr>
        <p:blipFill>
          <a:blip r:embed="rId5"/>
          <a:stretch>
            <a:fillRect/>
          </a:stretch>
        </p:blipFill>
        <p:spPr>
          <a:xfrm>
            <a:off x="851178" y="461955"/>
            <a:ext cx="2146300" cy="977900"/>
          </a:xfrm>
          <a:prstGeom prst="rect">
            <a:avLst/>
          </a:prstGeom>
        </p:spPr>
      </p:pic>
    </p:spTree>
    <p:extLst>
      <p:ext uri="{BB962C8B-B14F-4D97-AF65-F5344CB8AC3E}">
        <p14:creationId xmlns:p14="http://schemas.microsoft.com/office/powerpoint/2010/main" val="260477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FF9F9-78A0-C14A-A029-1497EF15A00F}"/>
              </a:ext>
            </a:extLst>
          </p:cNvPr>
          <p:cNvSpPr>
            <a:spLocks noGrp="1"/>
          </p:cNvSpPr>
          <p:nvPr>
            <p:ph type="dt" sz="half" idx="10"/>
          </p:nvPr>
        </p:nvSpPr>
        <p:spPr/>
        <p:txBody>
          <a:bodyPr/>
          <a:lstStyle/>
          <a:p>
            <a:fld id="{21EC2FCF-87A3-F04A-AB85-735C1E737E6D}" type="datetime1">
              <a:rPr lang="en-US" smtClean="0"/>
              <a:t>11/20/24</a:t>
            </a:fld>
            <a:endParaRPr lang="en-US"/>
          </a:p>
        </p:txBody>
      </p:sp>
      <p:sp>
        <p:nvSpPr>
          <p:cNvPr id="3" name="Footer Placeholder 2">
            <a:extLst>
              <a:ext uri="{FF2B5EF4-FFF2-40B4-BE49-F238E27FC236}">
                <a16:creationId xmlns:a16="http://schemas.microsoft.com/office/drawing/2014/main" id="{BB4C0DF7-D710-B746-96F7-206BEE940F40}"/>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05040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F7D0-EF42-8740-8895-4D191CA4A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805EF-7254-B742-8820-8D1A1C47B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412D5-D5F3-284D-B676-6514AD64C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C0B71-CD81-2241-AE32-51D0908552BB}"/>
              </a:ext>
            </a:extLst>
          </p:cNvPr>
          <p:cNvSpPr>
            <a:spLocks noGrp="1"/>
          </p:cNvSpPr>
          <p:nvPr>
            <p:ph type="dt" sz="half" idx="10"/>
          </p:nvPr>
        </p:nvSpPr>
        <p:spPr/>
        <p:txBody>
          <a:bodyPr/>
          <a:lstStyle/>
          <a:p>
            <a:fld id="{01AEE57B-F566-3B4D-A862-D8E460D904B0}" type="datetime1">
              <a:rPr lang="en-US" smtClean="0"/>
              <a:t>11/20/24</a:t>
            </a:fld>
            <a:endParaRPr lang="en-US"/>
          </a:p>
        </p:txBody>
      </p:sp>
      <p:sp>
        <p:nvSpPr>
          <p:cNvPr id="6" name="Footer Placeholder 5">
            <a:extLst>
              <a:ext uri="{FF2B5EF4-FFF2-40B4-BE49-F238E27FC236}">
                <a16:creationId xmlns:a16="http://schemas.microsoft.com/office/drawing/2014/main" id="{DC56E689-D243-3746-88F3-F48C741BE91C}"/>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046796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956F-4B55-A246-B818-21B4AE8F9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7B8554-F99E-3545-A89C-0566C12B7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A19F8E-CF2D-2048-9F7A-78CA302AE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406F9-C990-9F43-8AB0-678D4EF16E5A}"/>
              </a:ext>
            </a:extLst>
          </p:cNvPr>
          <p:cNvSpPr>
            <a:spLocks noGrp="1"/>
          </p:cNvSpPr>
          <p:nvPr>
            <p:ph type="dt" sz="half" idx="10"/>
          </p:nvPr>
        </p:nvSpPr>
        <p:spPr/>
        <p:txBody>
          <a:bodyPr/>
          <a:lstStyle/>
          <a:p>
            <a:fld id="{64CBB290-EF98-C440-9532-503FE10196C9}" type="datetime1">
              <a:rPr lang="en-US" smtClean="0"/>
              <a:t>11/20/24</a:t>
            </a:fld>
            <a:endParaRPr lang="en-US"/>
          </a:p>
        </p:txBody>
      </p:sp>
      <p:sp>
        <p:nvSpPr>
          <p:cNvPr id="6" name="Footer Placeholder 5">
            <a:extLst>
              <a:ext uri="{FF2B5EF4-FFF2-40B4-BE49-F238E27FC236}">
                <a16:creationId xmlns:a16="http://schemas.microsoft.com/office/drawing/2014/main" id="{B4D77ADE-1106-964B-8CC0-19F39848CB7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26672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B5CAFC-D66C-411A-AE41-F805F1DEFA38}"/>
              </a:ext>
            </a:extLst>
          </p:cNvPr>
          <p:cNvSpPr>
            <a:spLocks noGrp="1"/>
          </p:cNvSpPr>
          <p:nvPr>
            <p:ph type="body" sz="quarter" idx="10"/>
          </p:nvPr>
        </p:nvSpPr>
        <p:spPr>
          <a:xfrm>
            <a:off x="459346" y="1034553"/>
            <a:ext cx="11283479" cy="1082675"/>
          </a:xfrm>
        </p:spPr>
        <p:txBody>
          <a:bodyPr>
            <a:normAutofit/>
          </a:bodyPr>
          <a:lstStyle>
            <a:lvl1pPr marL="0" indent="0">
              <a:lnSpc>
                <a:spcPct val="95000"/>
              </a:lnSpc>
              <a:buNone/>
              <a:defRPr sz="2000">
                <a:solidFill>
                  <a:schemeClr val="accent4">
                    <a:lumMod val="75000"/>
                  </a:schemeClr>
                </a:solidFill>
              </a:defRPr>
            </a:lvl1pPr>
          </a:lstStyle>
          <a:p>
            <a:pPr lvl="0"/>
            <a:r>
              <a:rPr lang="en-US"/>
              <a:t>Click to edit Master text styles</a:t>
            </a:r>
          </a:p>
        </p:txBody>
      </p:sp>
      <p:sp>
        <p:nvSpPr>
          <p:cNvPr id="5" name="Title 4">
            <a:extLst>
              <a:ext uri="{FF2B5EF4-FFF2-40B4-BE49-F238E27FC236}">
                <a16:creationId xmlns:a16="http://schemas.microsoft.com/office/drawing/2014/main" id="{864100F2-28D4-48D0-A178-84CDDFA2EB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743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p:cSld name="1_Section Header ">
    <p:spTree>
      <p:nvGrpSpPr>
        <p:cNvPr id="1" name="Shape 111"/>
        <p:cNvGrpSpPr/>
        <p:nvPr/>
      </p:nvGrpSpPr>
      <p:grpSpPr>
        <a:xfrm>
          <a:off x="0" y="0"/>
          <a:ext cx="0" cy="0"/>
          <a:chOff x="0" y="0"/>
          <a:chExt cx="0" cy="0"/>
        </a:xfrm>
      </p:grpSpPr>
      <p:pic>
        <p:nvPicPr>
          <p:cNvPr id="112" name="Google Shape;112;p65" descr="Background pattern&#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487128"/>
          </a:xfrm>
          <a:prstGeom prst="rect">
            <a:avLst/>
          </a:prstGeom>
          <a:noFill/>
          <a:ln>
            <a:noFill/>
          </a:ln>
        </p:spPr>
      </p:pic>
      <p:sp>
        <p:nvSpPr>
          <p:cNvPr id="113" name="Google Shape;113;p65"/>
          <p:cNvSpPr txBox="1">
            <a:spLocks noGrp="1"/>
          </p:cNvSpPr>
          <p:nvPr>
            <p:ph type="title"/>
          </p:nvPr>
        </p:nvSpPr>
        <p:spPr>
          <a:xfrm>
            <a:off x="1138248" y="2291937"/>
            <a:ext cx="10209201" cy="152004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5"/>
          <p:cNvSpPr txBox="1">
            <a:spLocks noGrp="1"/>
          </p:cNvSpPr>
          <p:nvPr>
            <p:ph type="dt" idx="10"/>
          </p:nvPr>
        </p:nvSpPr>
        <p:spPr>
          <a:xfrm>
            <a:off x="1614813" y="69849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109426D-0483-744F-AA23-763618A52902}" type="datetime1">
              <a:rPr lang="en-US" smtClean="0"/>
              <a:t>11/20/24</a:t>
            </a:fld>
            <a:endParaRPr/>
          </a:p>
        </p:txBody>
      </p:sp>
      <p:sp>
        <p:nvSpPr>
          <p:cNvPr id="115" name="Google Shape;115;p65"/>
          <p:cNvSpPr txBox="1">
            <a:spLocks noGrp="1"/>
          </p:cNvSpPr>
          <p:nvPr>
            <p:ph type="subTitle" idx="1"/>
          </p:nvPr>
        </p:nvSpPr>
        <p:spPr>
          <a:xfrm>
            <a:off x="722334" y="5606202"/>
            <a:ext cx="9144000" cy="5315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1000"/>
              </a:spcBef>
              <a:spcAft>
                <a:spcPts val="0"/>
              </a:spcAft>
              <a:buSzPts val="1400"/>
              <a:buNone/>
              <a:defRPr sz="1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440"/>
              <a:buNone/>
              <a:defRPr sz="1800"/>
            </a:lvl3pPr>
            <a:lvl4pPr lvl="3" algn="ctr">
              <a:lnSpc>
                <a:spcPct val="100000"/>
              </a:lnSpc>
              <a:spcBef>
                <a:spcPts val="500"/>
              </a:spcBef>
              <a:spcAft>
                <a:spcPts val="0"/>
              </a:spcAft>
              <a:buClr>
                <a:schemeClr val="dk1"/>
              </a:buClr>
              <a:buSzPts val="1280"/>
              <a:buNone/>
              <a:defRPr sz="1600"/>
            </a:lvl4pPr>
            <a:lvl5pPr lvl="4" algn="ctr">
              <a:lnSpc>
                <a:spcPct val="100000"/>
              </a:lnSpc>
              <a:spcBef>
                <a:spcPts val="5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65"/>
          <p:cNvSpPr/>
          <p:nvPr/>
        </p:nvSpPr>
        <p:spPr>
          <a:xfrm>
            <a:off x="805459" y="2368914"/>
            <a:ext cx="45719" cy="1371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03964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D13CC-D0A2-084A-8183-379FF4CCAE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5"/>
          <a:stretch/>
        </p:blipFill>
        <p:spPr>
          <a:xfrm>
            <a:off x="0" y="0"/>
            <a:ext cx="12192000" cy="6852253"/>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498D5A6-2168-E8CC-1783-4031A856C0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732" y="641348"/>
            <a:ext cx="3058385" cy="1102783"/>
          </a:xfrm>
          <a:prstGeom prst="rect">
            <a:avLst/>
          </a:prstGeom>
        </p:spPr>
      </p:pic>
      <p:sp>
        <p:nvSpPr>
          <p:cNvPr id="28" name="Rectangle 27">
            <a:extLst>
              <a:ext uri="{FF2B5EF4-FFF2-40B4-BE49-F238E27FC236}">
                <a16:creationId xmlns:a16="http://schemas.microsoft.com/office/drawing/2014/main" id="{75E6EEC7-5F3A-9D49-A607-77011FD1B87B}"/>
              </a:ext>
            </a:extLst>
          </p:cNvPr>
          <p:cNvSpPr/>
          <p:nvPr/>
        </p:nvSpPr>
        <p:spPr>
          <a:xfrm>
            <a:off x="-7620" y="6326449"/>
            <a:ext cx="12207240" cy="531551"/>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D494BC-14AE-D44F-99A5-1BCF8694B43E}"/>
              </a:ext>
            </a:extLst>
          </p:cNvPr>
          <p:cNvSpPr>
            <a:spLocks noGrp="1"/>
          </p:cNvSpPr>
          <p:nvPr>
            <p:ph type="ctrTitle"/>
          </p:nvPr>
        </p:nvSpPr>
        <p:spPr>
          <a:xfrm>
            <a:off x="942984" y="2457422"/>
            <a:ext cx="6533045" cy="1961096"/>
          </a:xfrm>
        </p:spPr>
        <p:txBody>
          <a:bodyPr anchor="ctr">
            <a:no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01A9AA4-74C0-4144-BD78-E939BFF3468D}"/>
              </a:ext>
            </a:extLst>
          </p:cNvPr>
          <p:cNvSpPr>
            <a:spLocks noGrp="1"/>
          </p:cNvSpPr>
          <p:nvPr>
            <p:ph type="subTitle" idx="1"/>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D997075-F7E0-984F-9603-AE12A36FD47D}"/>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9" name="Rectangle 8">
            <a:extLst>
              <a:ext uri="{FF2B5EF4-FFF2-40B4-BE49-F238E27FC236}">
                <a16:creationId xmlns:a16="http://schemas.microsoft.com/office/drawing/2014/main" id="{CACF070D-1DCB-5245-8BEC-C1BF5376DF9D}"/>
              </a:ext>
            </a:extLst>
          </p:cNvPr>
          <p:cNvSpPr/>
          <p:nvPr/>
        </p:nvSpPr>
        <p:spPr>
          <a:xfrm>
            <a:off x="805459" y="2440487"/>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ack and white logo&#10;&#10;Description automatically generated with low confidence">
            <a:extLst>
              <a:ext uri="{FF2B5EF4-FFF2-40B4-BE49-F238E27FC236}">
                <a16:creationId xmlns:a16="http://schemas.microsoft.com/office/drawing/2014/main" id="{EACB9FAB-7B46-3B46-873A-333913350E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32178" y="6432087"/>
            <a:ext cx="874374" cy="306614"/>
          </a:xfrm>
          <a:prstGeom prst="rect">
            <a:avLst/>
          </a:prstGeom>
        </p:spPr>
      </p:pic>
      <p:pic>
        <p:nvPicPr>
          <p:cNvPr id="5" name="Picture 4">
            <a:extLst>
              <a:ext uri="{FF2B5EF4-FFF2-40B4-BE49-F238E27FC236}">
                <a16:creationId xmlns:a16="http://schemas.microsoft.com/office/drawing/2014/main" id="{A11E95E7-7B05-5905-2F0E-B6BC76ABCDE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651047" y="-1386649"/>
            <a:ext cx="3597969" cy="7911459"/>
          </a:xfrm>
          <a:prstGeom prst="rect">
            <a:avLst/>
          </a:prstGeom>
        </p:spPr>
      </p:pic>
    </p:spTree>
    <p:extLst>
      <p:ext uri="{BB962C8B-B14F-4D97-AF65-F5344CB8AC3E}">
        <p14:creationId xmlns:p14="http://schemas.microsoft.com/office/powerpoint/2010/main" val="2374467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lvl1pPr>
              <a:lnSpc>
                <a:spcPct val="9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10515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838200" y="5868956"/>
            <a:ext cx="10515599" cy="592662"/>
          </a:xfrm>
          <a:prstGeom prst="rect">
            <a:avLst/>
          </a:prstGeom>
        </p:spPr>
        <p:txBody>
          <a:bodyPr anchor="b"/>
          <a:lstStyle/>
          <a:p>
            <a:pPr marL="0" marR="0">
              <a:spcBef>
                <a:spcPts val="200"/>
              </a:spcBef>
              <a:spcAft>
                <a:spcPts val="200"/>
              </a:spcAft>
              <a:tabLst>
                <a:tab pos="360045" algn="l"/>
              </a:tabLst>
            </a:pPr>
            <a:r>
              <a:rPr lang="en-US" sz="1000" kern="100" dirty="0">
                <a:solidFill>
                  <a:schemeClr val="tx1"/>
                </a:solidFill>
                <a:effectLst/>
                <a:latin typeface="+mn-lt"/>
                <a:cs typeface="Times New Roman" panose="02020603050405020304" pitchFamily="18" charset="0"/>
              </a:rPr>
              <a:t>Footer</a:t>
            </a:r>
            <a:endParaRPr lang="en-US" sz="1000" kern="10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6142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lvl1pPr>
              <a:lnSpc>
                <a:spcPct val="900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838200" y="5868956"/>
            <a:ext cx="10515599" cy="592662"/>
          </a:xfrm>
          <a:prstGeom prst="rect">
            <a:avLst/>
          </a:prstGeom>
        </p:spPr>
        <p:txBody>
          <a:bodyPr anchor="b"/>
          <a:lstStyle/>
          <a:p>
            <a:pPr marL="0" marR="0">
              <a:spcBef>
                <a:spcPts val="200"/>
              </a:spcBef>
              <a:spcAft>
                <a:spcPts val="200"/>
              </a:spcAft>
              <a:tabLst>
                <a:tab pos="360045" algn="l"/>
              </a:tabLst>
            </a:pPr>
            <a:r>
              <a:rPr lang="en-US" sz="1000" kern="100" dirty="0">
                <a:solidFill>
                  <a:schemeClr val="tx1"/>
                </a:solidFill>
                <a:effectLst/>
                <a:latin typeface="+mn-lt"/>
                <a:cs typeface="Times New Roman" panose="02020603050405020304" pitchFamily="18" charset="0"/>
              </a:rPr>
              <a:t>Footer</a:t>
            </a:r>
            <a:endParaRPr lang="en-US" sz="1000" kern="10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6364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 Third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8988FD7-3A9A-F543-9DB6-DC51B6DC04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175760" cy="6487128"/>
          </a:xfrm>
          <a:prstGeom prst="rect">
            <a:avLst/>
          </a:prstGeom>
        </p:spPr>
      </p:pic>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a:xfrm>
            <a:off x="309880" y="713178"/>
            <a:ext cx="3683000" cy="2934262"/>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4795520" y="518160"/>
            <a:ext cx="6558280" cy="5658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7" name="Rectangle 6">
            <a:extLst>
              <a:ext uri="{FF2B5EF4-FFF2-40B4-BE49-F238E27FC236}">
                <a16:creationId xmlns:a16="http://schemas.microsoft.com/office/drawing/2014/main" id="{A7FB2259-BB3B-4649-A499-CEA416B5D031}"/>
              </a:ext>
            </a:extLst>
          </p:cNvPr>
          <p:cNvSpPr/>
          <p:nvPr/>
        </p:nvSpPr>
        <p:spPr>
          <a:xfrm>
            <a:off x="0" y="713178"/>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5204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2291937"/>
            <a:ext cx="10209201" cy="1520043"/>
          </a:xfrm>
        </p:spPr>
        <p:txBody>
          <a:bodyPr anchor="ctr">
            <a:noAutofit/>
          </a:bodyPr>
          <a:lstStyle>
            <a:lvl1pPr>
              <a:defRPr sz="44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4127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p:txBody>
          <a:bodyPr/>
          <a:lstStyle/>
          <a:p>
            <a:fld id="{D5B59604-2C77-AB4A-BFAB-36071368DA3B}" type="datetime1">
              <a:rPr lang="en-US" smtClean="0"/>
              <a:t>11/20/24</a:t>
            </a:fld>
            <a:endParaRPr lang="en-US"/>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59009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1 Line of Text">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396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2 Lines">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1726496"/>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7812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4800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6553200" y="1341119"/>
            <a:ext cx="4800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8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8001000" y="1341120"/>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FB4FA5FE-8798-4247-9E43-CE32A618BF82}"/>
              </a:ext>
            </a:extLst>
          </p:cNvPr>
          <p:cNvSpPr>
            <a:spLocks noGrp="1"/>
          </p:cNvSpPr>
          <p:nvPr>
            <p:ph idx="13"/>
          </p:nvPr>
        </p:nvSpPr>
        <p:spPr>
          <a:xfrm>
            <a:off x="4419600" y="1341119"/>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291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6553200" y="1341119"/>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9C66D84-9C5E-4191-A095-0BACD04D7F0D}"/>
              </a:ext>
            </a:extLst>
          </p:cNvPr>
          <p:cNvSpPr>
            <a:spLocks noGrp="1"/>
          </p:cNvSpPr>
          <p:nvPr>
            <p:ph idx="13"/>
          </p:nvPr>
        </p:nvSpPr>
        <p:spPr>
          <a:xfrm>
            <a:off x="838200" y="3882234"/>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1F3DF966-0FF5-4426-9FFE-4845AB37E7B9}"/>
              </a:ext>
            </a:extLst>
          </p:cNvPr>
          <p:cNvSpPr>
            <a:spLocks noGrp="1"/>
          </p:cNvSpPr>
          <p:nvPr>
            <p:ph idx="14"/>
          </p:nvPr>
        </p:nvSpPr>
        <p:spPr>
          <a:xfrm>
            <a:off x="6553200" y="3882233"/>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41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8001000" y="1341120"/>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FB4FA5FE-8798-4247-9E43-CE32A618BF82}"/>
              </a:ext>
            </a:extLst>
          </p:cNvPr>
          <p:cNvSpPr>
            <a:spLocks noGrp="1"/>
          </p:cNvSpPr>
          <p:nvPr>
            <p:ph idx="13"/>
          </p:nvPr>
        </p:nvSpPr>
        <p:spPr>
          <a:xfrm>
            <a:off x="4419600" y="1341119"/>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F319F35-CBD6-4D0B-9336-EF0CADBB5192}"/>
              </a:ext>
            </a:extLst>
          </p:cNvPr>
          <p:cNvSpPr>
            <a:spLocks noGrp="1"/>
          </p:cNvSpPr>
          <p:nvPr>
            <p:ph idx="14"/>
          </p:nvPr>
        </p:nvSpPr>
        <p:spPr>
          <a:xfrm>
            <a:off x="838200" y="3884518"/>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A39F5C2E-CF52-4BDC-8A7D-1A5B14A7037B}"/>
              </a:ext>
            </a:extLst>
          </p:cNvPr>
          <p:cNvSpPr>
            <a:spLocks noGrp="1"/>
          </p:cNvSpPr>
          <p:nvPr>
            <p:ph idx="15"/>
          </p:nvPr>
        </p:nvSpPr>
        <p:spPr>
          <a:xfrm>
            <a:off x="8001000" y="3884518"/>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63FBDDF9-52FC-4968-9E61-BF3A0A0B830A}"/>
              </a:ext>
            </a:extLst>
          </p:cNvPr>
          <p:cNvSpPr>
            <a:spLocks noGrp="1"/>
          </p:cNvSpPr>
          <p:nvPr>
            <p:ph idx="16"/>
          </p:nvPr>
        </p:nvSpPr>
        <p:spPr>
          <a:xfrm>
            <a:off x="4419600" y="3884517"/>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1756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7DB-9DDD-D640-85CD-DA02639C0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917C2-85BF-CC42-A1E1-6EE687D098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365EE-DE0E-D84A-A05A-FD49AC960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45FA5-29FC-8747-A333-6B2A7FB57E00}"/>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1F3DEC00-E96E-3D4D-AAA4-4786075E74F9}"/>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360482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383E-24D2-964E-B4DA-7275FFA7A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62E49-9B8B-554E-9996-119C55901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45093-FBCC-C647-94BD-B6C8A0EDBB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71E30-ECBF-7F40-971C-D52AA0BE0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E6F50-C181-9943-AD98-188BAF77B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C17B37-3FC3-A94C-83D4-F0315D5B29B3}"/>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8" name="Footer Placeholder 7">
            <a:extLst>
              <a:ext uri="{FF2B5EF4-FFF2-40B4-BE49-F238E27FC236}">
                <a16:creationId xmlns:a16="http://schemas.microsoft.com/office/drawing/2014/main" id="{85CA34BA-B1CF-C243-B028-DEF213862D7E}"/>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646006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F37D-6E4C-A341-9FE3-5DF678EB3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A48F-B41B-3047-A5D7-E7BADC6EBFAB}"/>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4" name="Footer Placeholder 3">
            <a:extLst>
              <a:ext uri="{FF2B5EF4-FFF2-40B4-BE49-F238E27FC236}">
                <a16:creationId xmlns:a16="http://schemas.microsoft.com/office/drawing/2014/main" id="{4286C2E8-033F-164A-8711-0B6FC9631C36}"/>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467474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FF9F9-78A0-C14A-A029-1497EF15A00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3" name="Footer Placeholder 2">
            <a:extLst>
              <a:ext uri="{FF2B5EF4-FFF2-40B4-BE49-F238E27FC236}">
                <a16:creationId xmlns:a16="http://schemas.microsoft.com/office/drawing/2014/main" id="{BB4C0DF7-D710-B746-96F7-206BEE940F40}"/>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8382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 Third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8988FD7-3A9A-F543-9DB6-DC51B6DC04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175760" cy="6487128"/>
          </a:xfrm>
          <a:prstGeom prst="rect">
            <a:avLst/>
          </a:prstGeom>
        </p:spPr>
      </p:pic>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a:xfrm>
            <a:off x="309880" y="713178"/>
            <a:ext cx="3683000" cy="2934262"/>
          </a:xfrm>
        </p:spPr>
        <p:txBody>
          <a:bodyPr anchor="t"/>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4795520" y="518160"/>
            <a:ext cx="6558280" cy="56588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p:txBody>
          <a:bodyPr/>
          <a:lstStyle/>
          <a:p>
            <a:fld id="{FA10EA3A-D11B-174E-A058-C663CA606952}" type="datetime1">
              <a:rPr lang="en-US" smtClean="0"/>
              <a:t>11/20/24</a:t>
            </a:fld>
            <a:endParaRPr lang="en-US"/>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p:txBody>
          <a:bodyPr/>
          <a:lstStyle/>
          <a:p>
            <a:r>
              <a:rPr lang="en-US"/>
              <a:t>CONFIDENTIAL</a:t>
            </a:r>
          </a:p>
        </p:txBody>
      </p:sp>
      <p:sp>
        <p:nvSpPr>
          <p:cNvPr id="7" name="Rectangle 6">
            <a:extLst>
              <a:ext uri="{FF2B5EF4-FFF2-40B4-BE49-F238E27FC236}">
                <a16:creationId xmlns:a16="http://schemas.microsoft.com/office/drawing/2014/main" id="{A7FB2259-BB3B-4649-A499-CEA416B5D031}"/>
              </a:ext>
            </a:extLst>
          </p:cNvPr>
          <p:cNvSpPr/>
          <p:nvPr userDrawn="1"/>
        </p:nvSpPr>
        <p:spPr>
          <a:xfrm>
            <a:off x="0" y="713178"/>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76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F7D0-EF42-8740-8895-4D191CA4A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805EF-7254-B742-8820-8D1A1C47B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412D5-D5F3-284D-B676-6514AD64C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C0B71-CD81-2241-AE32-51D0908552BB}"/>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DC56E689-D243-3746-88F3-F48C741BE91C}"/>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52821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956F-4B55-A246-B818-21B4AE8F9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7B8554-F99E-3545-A89C-0566C12B7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EA19F8E-CF2D-2048-9F7A-78CA302AE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406F9-C990-9F43-8AB0-678D4EF16E5A}"/>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B4D77ADE-1106-964B-8CC0-19F39848CB78}"/>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470756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100D065-727E-470E-AB69-BB0D31E51616}"/>
              </a:ext>
            </a:extLst>
          </p:cNvPr>
          <p:cNvGraphicFramePr>
            <a:graphicFrameLocks noChangeAspect="1"/>
          </p:cNvGraphicFramePr>
          <p:nvPr userDrawn="1">
            <p:custDataLst>
              <p:tags r:id="rId1"/>
            </p:custDataLst>
            <p:extLst>
              <p:ext uri="{D42A27DB-BD31-4B8C-83A1-F6EECF244321}">
                <p14:modId xmlns:p14="http://schemas.microsoft.com/office/powerpoint/2010/main" val="37345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100D065-727E-470E-AB69-BB0D31E516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4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dirty="0"/>
              <a:t>Footer</a:t>
            </a: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pPr/>
              <a:t>‹#›</a:t>
            </a:fld>
            <a:endParaRPr lang="en-US" sz="800" b="0" dirty="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21651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D13CC-D0A2-084A-8183-379FF4CCAE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5"/>
          <a:stretch/>
        </p:blipFill>
        <p:spPr>
          <a:xfrm>
            <a:off x="0" y="0"/>
            <a:ext cx="12192000" cy="6852253"/>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498D5A6-2168-E8CC-1783-4031A856C0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732" y="641348"/>
            <a:ext cx="3058385" cy="1102783"/>
          </a:xfrm>
          <a:prstGeom prst="rect">
            <a:avLst/>
          </a:prstGeom>
        </p:spPr>
      </p:pic>
      <p:sp>
        <p:nvSpPr>
          <p:cNvPr id="28" name="Rectangle 27">
            <a:extLst>
              <a:ext uri="{FF2B5EF4-FFF2-40B4-BE49-F238E27FC236}">
                <a16:creationId xmlns:a16="http://schemas.microsoft.com/office/drawing/2014/main" id="{75E6EEC7-5F3A-9D49-A607-77011FD1B87B}"/>
              </a:ext>
            </a:extLst>
          </p:cNvPr>
          <p:cNvSpPr/>
          <p:nvPr/>
        </p:nvSpPr>
        <p:spPr>
          <a:xfrm>
            <a:off x="-7620" y="6326449"/>
            <a:ext cx="12207240" cy="531551"/>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D494BC-14AE-D44F-99A5-1BCF8694B43E}"/>
              </a:ext>
            </a:extLst>
          </p:cNvPr>
          <p:cNvSpPr>
            <a:spLocks noGrp="1"/>
          </p:cNvSpPr>
          <p:nvPr>
            <p:ph type="ctrTitle"/>
          </p:nvPr>
        </p:nvSpPr>
        <p:spPr>
          <a:xfrm>
            <a:off x="942984" y="2457422"/>
            <a:ext cx="6533045" cy="1961096"/>
          </a:xfrm>
        </p:spPr>
        <p:txBody>
          <a:bodyPr anchor="ctr">
            <a:no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01A9AA4-74C0-4144-BD78-E939BFF3468D}"/>
              </a:ext>
            </a:extLst>
          </p:cNvPr>
          <p:cNvSpPr>
            <a:spLocks noGrp="1"/>
          </p:cNvSpPr>
          <p:nvPr>
            <p:ph type="subTitle" idx="1"/>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D997075-F7E0-984F-9603-AE12A36FD47D}"/>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9" name="Rectangle 8">
            <a:extLst>
              <a:ext uri="{FF2B5EF4-FFF2-40B4-BE49-F238E27FC236}">
                <a16:creationId xmlns:a16="http://schemas.microsoft.com/office/drawing/2014/main" id="{CACF070D-1DCB-5245-8BEC-C1BF5376DF9D}"/>
              </a:ext>
            </a:extLst>
          </p:cNvPr>
          <p:cNvSpPr/>
          <p:nvPr/>
        </p:nvSpPr>
        <p:spPr>
          <a:xfrm>
            <a:off x="805459" y="2440487"/>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ack and white logo&#10;&#10;Description automatically generated with low confidence">
            <a:extLst>
              <a:ext uri="{FF2B5EF4-FFF2-40B4-BE49-F238E27FC236}">
                <a16:creationId xmlns:a16="http://schemas.microsoft.com/office/drawing/2014/main" id="{EACB9FAB-7B46-3B46-873A-333913350E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32178" y="6432087"/>
            <a:ext cx="874374" cy="306614"/>
          </a:xfrm>
          <a:prstGeom prst="rect">
            <a:avLst/>
          </a:prstGeom>
        </p:spPr>
      </p:pic>
      <p:pic>
        <p:nvPicPr>
          <p:cNvPr id="5" name="Picture 4">
            <a:extLst>
              <a:ext uri="{FF2B5EF4-FFF2-40B4-BE49-F238E27FC236}">
                <a16:creationId xmlns:a16="http://schemas.microsoft.com/office/drawing/2014/main" id="{A11E95E7-7B05-5905-2F0E-B6BC76ABCDE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651047" y="-1386649"/>
            <a:ext cx="3597969" cy="7911459"/>
          </a:xfrm>
          <a:prstGeom prst="rect">
            <a:avLst/>
          </a:prstGeom>
        </p:spPr>
      </p:pic>
    </p:spTree>
    <p:extLst>
      <p:ext uri="{BB962C8B-B14F-4D97-AF65-F5344CB8AC3E}">
        <p14:creationId xmlns:p14="http://schemas.microsoft.com/office/powerpoint/2010/main" val="404562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lvl1pPr>
              <a:lnSpc>
                <a:spcPct val="9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10515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145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lvl1pPr>
              <a:lnSpc>
                <a:spcPct val="900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838200" y="5868956"/>
            <a:ext cx="10515599" cy="592662"/>
          </a:xfrm>
          <a:prstGeom prst="rect">
            <a:avLst/>
          </a:prstGeom>
        </p:spPr>
        <p:txBody>
          <a:bodyPr anchor="b"/>
          <a:lstStyle/>
          <a:p>
            <a:pPr marL="0" marR="0">
              <a:spcBef>
                <a:spcPts val="200"/>
              </a:spcBef>
              <a:spcAft>
                <a:spcPts val="200"/>
              </a:spcAft>
              <a:tabLst>
                <a:tab pos="360045" algn="l"/>
              </a:tabLst>
            </a:pPr>
            <a:r>
              <a:rPr lang="en-US" sz="1000" kern="100" dirty="0">
                <a:solidFill>
                  <a:schemeClr val="tx1"/>
                </a:solidFill>
                <a:effectLst/>
                <a:latin typeface="+mn-lt"/>
                <a:cs typeface="Times New Roman" panose="02020603050405020304" pitchFamily="18" charset="0"/>
              </a:rPr>
              <a:t>Footer</a:t>
            </a:r>
            <a:endParaRPr lang="en-US" sz="1000" kern="10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4326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 Third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8988FD7-3A9A-F543-9DB6-DC51B6DC04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175760" cy="6487128"/>
          </a:xfrm>
          <a:prstGeom prst="rect">
            <a:avLst/>
          </a:prstGeom>
        </p:spPr>
      </p:pic>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a:xfrm>
            <a:off x="309880" y="713178"/>
            <a:ext cx="3683000" cy="2934262"/>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4795520" y="518160"/>
            <a:ext cx="6558280" cy="5658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7" name="Rectangle 6">
            <a:extLst>
              <a:ext uri="{FF2B5EF4-FFF2-40B4-BE49-F238E27FC236}">
                <a16:creationId xmlns:a16="http://schemas.microsoft.com/office/drawing/2014/main" id="{A7FB2259-BB3B-4649-A499-CEA416B5D031}"/>
              </a:ext>
            </a:extLst>
          </p:cNvPr>
          <p:cNvSpPr/>
          <p:nvPr/>
        </p:nvSpPr>
        <p:spPr>
          <a:xfrm>
            <a:off x="0" y="713178"/>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507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2291937"/>
            <a:ext cx="10209201" cy="1520043"/>
          </a:xfrm>
        </p:spPr>
        <p:txBody>
          <a:bodyPr anchor="ctr">
            <a:noAutofit/>
          </a:bodyPr>
          <a:lstStyle>
            <a:lvl1pPr>
              <a:defRPr sz="44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9345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1 Line of Text">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060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2 Lines">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Rectangle 11">
            <a:extLst>
              <a:ext uri="{FF2B5EF4-FFF2-40B4-BE49-F238E27FC236}">
                <a16:creationId xmlns:a16="http://schemas.microsoft.com/office/drawing/2014/main" id="{C43E0BD7-2308-A54A-9C37-23F72510E202}"/>
              </a:ext>
            </a:extLst>
          </p:cNvPr>
          <p:cNvSpPr/>
          <p:nvPr/>
        </p:nvSpPr>
        <p:spPr>
          <a:xfrm>
            <a:off x="805459" y="1726496"/>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115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2291937"/>
            <a:ext cx="10209201" cy="1520043"/>
          </a:xfrm>
        </p:spPr>
        <p:txBody>
          <a:bodyPr anchor="ctr">
            <a:noAutofit/>
          </a:bodyPr>
          <a:lstStyle>
            <a:lvl1pPr>
              <a:defRPr sz="44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p:txBody>
          <a:bodyPr/>
          <a:lstStyle/>
          <a:p>
            <a:fld id="{A9505C52-80FA-9349-A50C-9BCDEF0A5DC2}" type="datetime1">
              <a:rPr lang="en-US" smtClean="0"/>
              <a:t>11/20/24</a:t>
            </a:fld>
            <a:endParaRPr lang="en-US"/>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C43E0BD7-2308-A54A-9C37-23F72510E202}"/>
              </a:ext>
            </a:extLst>
          </p:cNvPr>
          <p:cNvSpPr/>
          <p:nvPr userDrawn="1"/>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526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4800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6553200" y="1341119"/>
            <a:ext cx="48006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313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8001000" y="1341120"/>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FB4FA5FE-8798-4247-9E43-CE32A618BF82}"/>
              </a:ext>
            </a:extLst>
          </p:cNvPr>
          <p:cNvSpPr>
            <a:spLocks noGrp="1"/>
          </p:cNvSpPr>
          <p:nvPr>
            <p:ph idx="13"/>
          </p:nvPr>
        </p:nvSpPr>
        <p:spPr>
          <a:xfrm>
            <a:off x="4419600" y="1341119"/>
            <a:ext cx="3352800" cy="4835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167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6553200" y="1341119"/>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9C66D84-9C5E-4191-A095-0BACD04D7F0D}"/>
              </a:ext>
            </a:extLst>
          </p:cNvPr>
          <p:cNvSpPr>
            <a:spLocks noGrp="1"/>
          </p:cNvSpPr>
          <p:nvPr>
            <p:ph idx="13"/>
          </p:nvPr>
        </p:nvSpPr>
        <p:spPr>
          <a:xfrm>
            <a:off x="838200" y="3882234"/>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1F3DF966-0FF5-4426-9FFE-4845AB37E7B9}"/>
              </a:ext>
            </a:extLst>
          </p:cNvPr>
          <p:cNvSpPr>
            <a:spLocks noGrp="1"/>
          </p:cNvSpPr>
          <p:nvPr>
            <p:ph idx="14"/>
          </p:nvPr>
        </p:nvSpPr>
        <p:spPr>
          <a:xfrm>
            <a:off x="6553200" y="3882233"/>
            <a:ext cx="4800600" cy="2297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400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02A9-5D79-E943-8DE9-913D5D1D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41E0-DAC1-6D45-9781-22A5EED6C801}"/>
              </a:ext>
            </a:extLst>
          </p:cNvPr>
          <p:cNvSpPr>
            <a:spLocks noGrp="1"/>
          </p:cNvSpPr>
          <p:nvPr>
            <p:ph idx="1"/>
          </p:nvPr>
        </p:nvSpPr>
        <p:spPr>
          <a:xfrm>
            <a:off x="838200" y="1341120"/>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8341-3012-7948-9159-6A8364EBAAD8}"/>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5" name="Footer Placeholder 4">
            <a:extLst>
              <a:ext uri="{FF2B5EF4-FFF2-40B4-BE49-F238E27FC236}">
                <a16:creationId xmlns:a16="http://schemas.microsoft.com/office/drawing/2014/main" id="{071A9191-E88B-6D49-A046-DA9353354472}"/>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
        <p:nvSpPr>
          <p:cNvPr id="6" name="Content Placeholder 2">
            <a:extLst>
              <a:ext uri="{FF2B5EF4-FFF2-40B4-BE49-F238E27FC236}">
                <a16:creationId xmlns:a16="http://schemas.microsoft.com/office/drawing/2014/main" id="{8452E66C-0081-478B-BB7F-6B8F48C7DB10}"/>
              </a:ext>
            </a:extLst>
          </p:cNvPr>
          <p:cNvSpPr>
            <a:spLocks noGrp="1"/>
          </p:cNvSpPr>
          <p:nvPr>
            <p:ph idx="12"/>
          </p:nvPr>
        </p:nvSpPr>
        <p:spPr>
          <a:xfrm>
            <a:off x="8001000" y="1341120"/>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FB4FA5FE-8798-4247-9E43-CE32A618BF82}"/>
              </a:ext>
            </a:extLst>
          </p:cNvPr>
          <p:cNvSpPr>
            <a:spLocks noGrp="1"/>
          </p:cNvSpPr>
          <p:nvPr>
            <p:ph idx="13"/>
          </p:nvPr>
        </p:nvSpPr>
        <p:spPr>
          <a:xfrm>
            <a:off x="4419600" y="1341119"/>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F319F35-CBD6-4D0B-9336-EF0CADBB5192}"/>
              </a:ext>
            </a:extLst>
          </p:cNvPr>
          <p:cNvSpPr>
            <a:spLocks noGrp="1"/>
          </p:cNvSpPr>
          <p:nvPr>
            <p:ph idx="14"/>
          </p:nvPr>
        </p:nvSpPr>
        <p:spPr>
          <a:xfrm>
            <a:off x="838200" y="3884518"/>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A39F5C2E-CF52-4BDC-8A7D-1A5B14A7037B}"/>
              </a:ext>
            </a:extLst>
          </p:cNvPr>
          <p:cNvSpPr>
            <a:spLocks noGrp="1"/>
          </p:cNvSpPr>
          <p:nvPr>
            <p:ph idx="15"/>
          </p:nvPr>
        </p:nvSpPr>
        <p:spPr>
          <a:xfrm>
            <a:off x="8001000" y="3884518"/>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63FBDDF9-52FC-4968-9E61-BF3A0A0B830A}"/>
              </a:ext>
            </a:extLst>
          </p:cNvPr>
          <p:cNvSpPr>
            <a:spLocks noGrp="1"/>
          </p:cNvSpPr>
          <p:nvPr>
            <p:ph idx="16"/>
          </p:nvPr>
        </p:nvSpPr>
        <p:spPr>
          <a:xfrm>
            <a:off x="4419600" y="3884517"/>
            <a:ext cx="3352800" cy="2295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492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7DB-9DDD-D640-85CD-DA02639C0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917C2-85BF-CC42-A1E1-6EE687D098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365EE-DE0E-D84A-A05A-FD49AC960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45FA5-29FC-8747-A333-6B2A7FB57E00}"/>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1F3DEC00-E96E-3D4D-AAA4-4786075E74F9}"/>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3832686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383E-24D2-964E-B4DA-7275FFA7A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62E49-9B8B-554E-9996-119C55901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45093-FBCC-C647-94BD-B6C8A0EDBB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71E30-ECBF-7F40-971C-D52AA0BE0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E6F50-C181-9943-AD98-188BAF77B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C17B37-3FC3-A94C-83D4-F0315D5B29B3}"/>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8" name="Footer Placeholder 7">
            <a:extLst>
              <a:ext uri="{FF2B5EF4-FFF2-40B4-BE49-F238E27FC236}">
                <a16:creationId xmlns:a16="http://schemas.microsoft.com/office/drawing/2014/main" id="{85CA34BA-B1CF-C243-B028-DEF213862D7E}"/>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425275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F37D-6E4C-A341-9FE3-5DF678EB3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A48F-B41B-3047-A5D7-E7BADC6EBFAB}"/>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4" name="Footer Placeholder 3">
            <a:extLst>
              <a:ext uri="{FF2B5EF4-FFF2-40B4-BE49-F238E27FC236}">
                <a16:creationId xmlns:a16="http://schemas.microsoft.com/office/drawing/2014/main" id="{4286C2E8-033F-164A-8711-0B6FC9631C36}"/>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2520041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FF9F9-78A0-C14A-A029-1497EF15A00F}"/>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3" name="Footer Placeholder 2">
            <a:extLst>
              <a:ext uri="{FF2B5EF4-FFF2-40B4-BE49-F238E27FC236}">
                <a16:creationId xmlns:a16="http://schemas.microsoft.com/office/drawing/2014/main" id="{BB4C0DF7-D710-B746-96F7-206BEE940F40}"/>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489734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F7D0-EF42-8740-8895-4D191CA4A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805EF-7254-B742-8820-8D1A1C47B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412D5-D5F3-284D-B676-6514AD64C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C0B71-CD81-2241-AE32-51D0908552BB}"/>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DC56E689-D243-3746-88F3-F48C741BE91C}"/>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23082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956F-4B55-A246-B818-21B4AE8F9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7B8554-F99E-3545-A89C-0566C12B7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EA19F8E-CF2D-2048-9F7A-78CA302AE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406F9-C990-9F43-8AB0-678D4EF16E5A}"/>
              </a:ext>
            </a:extLst>
          </p:cNvPr>
          <p:cNvSpPr>
            <a:spLocks noGrp="1"/>
          </p:cNvSpPr>
          <p:nvPr>
            <p:ph type="dt" sz="half" idx="10"/>
          </p:nvPr>
        </p:nvSpPr>
        <p:spPr>
          <a:xfrm>
            <a:off x="1614813" y="6984954"/>
            <a:ext cx="2743200" cy="365125"/>
          </a:xfrm>
          <a:prstGeom prst="rect">
            <a:avLst/>
          </a:prstGeom>
        </p:spPr>
        <p:txBody>
          <a:bodyPr/>
          <a:lstStyle/>
          <a:p>
            <a:r>
              <a:rPr lang="en-US" dirty="0"/>
              <a:t>Please see full Important Safety Information on slide 3. </a:t>
            </a:r>
          </a:p>
        </p:txBody>
      </p:sp>
      <p:sp>
        <p:nvSpPr>
          <p:cNvPr id="6" name="Footer Placeholder 5">
            <a:extLst>
              <a:ext uri="{FF2B5EF4-FFF2-40B4-BE49-F238E27FC236}">
                <a16:creationId xmlns:a16="http://schemas.microsoft.com/office/drawing/2014/main" id="{B4D77ADE-1106-964B-8CC0-19F39848CB78}"/>
              </a:ext>
            </a:extLst>
          </p:cNvPr>
          <p:cNvSpPr>
            <a:spLocks noGrp="1"/>
          </p:cNvSpPr>
          <p:nvPr>
            <p:ph type="ftr" sz="quarter" idx="11"/>
          </p:nvPr>
        </p:nvSpPr>
        <p:spPr>
          <a:xfrm>
            <a:off x="460018" y="6492875"/>
            <a:ext cx="3532862" cy="365125"/>
          </a:xfrm>
          <a:prstGeom prst="rect">
            <a:avLst/>
          </a:prstGeom>
        </p:spPr>
        <p:txBody>
          <a:bodyPr/>
          <a:lstStyle/>
          <a:p>
            <a:r>
              <a:rPr lang="en-US" dirty="0"/>
              <a:t>Footer</a:t>
            </a:r>
          </a:p>
        </p:txBody>
      </p:sp>
    </p:spTree>
    <p:extLst>
      <p:ext uri="{BB962C8B-B14F-4D97-AF65-F5344CB8AC3E}">
        <p14:creationId xmlns:p14="http://schemas.microsoft.com/office/powerpoint/2010/main" val="162094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Line of Text">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p:txBody>
          <a:bodyPr/>
          <a:lstStyle/>
          <a:p>
            <a:fld id="{B164BBC0-8540-2442-8440-DC21BF6A3222}" type="datetime1">
              <a:rPr lang="en-US" smtClean="0"/>
              <a:t>11/20/24</a:t>
            </a:fld>
            <a:endParaRPr lang="en-US"/>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C43E0BD7-2308-A54A-9C37-23F72510E202}"/>
              </a:ext>
            </a:extLst>
          </p:cNvPr>
          <p:cNvSpPr/>
          <p:nvPr userDrawn="1"/>
        </p:nvSpPr>
        <p:spPr>
          <a:xfrm>
            <a:off x="805459" y="2368914"/>
            <a:ext cx="45719"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517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100D065-727E-470E-AB69-BB0D31E51616}"/>
              </a:ext>
            </a:extLst>
          </p:cNvPr>
          <p:cNvGraphicFramePr>
            <a:graphicFrameLocks noChangeAspect="1"/>
          </p:cNvGraphicFramePr>
          <p:nvPr userDrawn="1">
            <p:custDataLst>
              <p:tags r:id="rId1"/>
            </p:custDataLst>
            <p:extLst>
              <p:ext uri="{D42A27DB-BD31-4B8C-83A1-F6EECF244321}">
                <p14:modId xmlns:p14="http://schemas.microsoft.com/office/powerpoint/2010/main" val="37345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100D065-727E-470E-AB69-BB0D31E516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4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dirty="0"/>
              <a:t>Footer</a:t>
            </a: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pPr/>
              <a:t>‹#›</a:t>
            </a:fld>
            <a:endParaRPr lang="en-US" sz="800" b="0" dirty="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8806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Lines">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3BA5DF6-FA3C-A345-A2B0-11AA2609F0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487128"/>
          </a:xfrm>
          <a:prstGeom prst="rect">
            <a:avLst/>
          </a:prstGeom>
        </p:spPr>
      </p:pic>
      <p:sp>
        <p:nvSpPr>
          <p:cNvPr id="2" name="Title 1">
            <a:extLst>
              <a:ext uri="{FF2B5EF4-FFF2-40B4-BE49-F238E27FC236}">
                <a16:creationId xmlns:a16="http://schemas.microsoft.com/office/drawing/2014/main" id="{5CF92B19-44AA-6344-BEB0-1319A0EEADD1}"/>
              </a:ext>
            </a:extLst>
          </p:cNvPr>
          <p:cNvSpPr>
            <a:spLocks noGrp="1"/>
          </p:cNvSpPr>
          <p:nvPr>
            <p:ph type="title"/>
          </p:nvPr>
        </p:nvSpPr>
        <p:spPr>
          <a:xfrm>
            <a:off x="1138248" y="1209694"/>
            <a:ext cx="10209201" cy="2011680"/>
          </a:xfrm>
        </p:spPr>
        <p:txBody>
          <a:bodyPr anchor="b">
            <a:no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D3DE7BC-8FC7-1242-8764-53C1F2B4B10B}"/>
              </a:ext>
            </a:extLst>
          </p:cNvPr>
          <p:cNvSpPr>
            <a:spLocks noGrp="1"/>
          </p:cNvSpPr>
          <p:nvPr>
            <p:ph type="body" idx="1" hasCustomPrompt="1"/>
          </p:nvPr>
        </p:nvSpPr>
        <p:spPr>
          <a:xfrm>
            <a:off x="1138248" y="3221374"/>
            <a:ext cx="10209201" cy="1500187"/>
          </a:xfrm>
        </p:spPr>
        <p:txBody>
          <a:bodyPr>
            <a:noAutofit/>
          </a:bodyPr>
          <a:lstStyle>
            <a:lvl1pPr marL="0" indent="0">
              <a:buNone/>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F02331C-B724-5B40-A7B4-2C3BD455894F}"/>
              </a:ext>
            </a:extLst>
          </p:cNvPr>
          <p:cNvSpPr>
            <a:spLocks noGrp="1"/>
          </p:cNvSpPr>
          <p:nvPr>
            <p:ph type="dt" sz="half" idx="10"/>
          </p:nvPr>
        </p:nvSpPr>
        <p:spPr/>
        <p:txBody>
          <a:bodyPr/>
          <a:lstStyle/>
          <a:p>
            <a:fld id="{F8C95571-85B6-3040-8BF6-275D3AEDF59B}" type="datetime1">
              <a:rPr lang="en-US" smtClean="0"/>
              <a:t>11/20/24</a:t>
            </a:fld>
            <a:endParaRPr lang="en-US"/>
          </a:p>
        </p:txBody>
      </p:sp>
      <p:sp>
        <p:nvSpPr>
          <p:cNvPr id="10" name="Subtitle 2">
            <a:extLst>
              <a:ext uri="{FF2B5EF4-FFF2-40B4-BE49-F238E27FC236}">
                <a16:creationId xmlns:a16="http://schemas.microsoft.com/office/drawing/2014/main" id="{3CA9C588-4FA5-4F45-AECC-6958C61857CA}"/>
              </a:ext>
            </a:extLst>
          </p:cNvPr>
          <p:cNvSpPr>
            <a:spLocks noGrp="1"/>
          </p:cNvSpPr>
          <p:nvPr>
            <p:ph type="subTitle" idx="13"/>
          </p:nvPr>
        </p:nvSpPr>
        <p:spPr>
          <a:xfrm>
            <a:off x="722334" y="5606202"/>
            <a:ext cx="9144000" cy="531551"/>
          </a:xfrm>
        </p:spPr>
        <p:txBody>
          <a:bodyPr anchor="ctr">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C43E0BD7-2308-A54A-9C37-23F72510E202}"/>
              </a:ext>
            </a:extLst>
          </p:cNvPr>
          <p:cNvSpPr/>
          <p:nvPr userDrawn="1"/>
        </p:nvSpPr>
        <p:spPr>
          <a:xfrm>
            <a:off x="805459" y="1726496"/>
            <a:ext cx="45719"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00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7DB-9DDD-D640-85CD-DA02639C0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917C2-85BF-CC42-A1E1-6EE687D098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365EE-DE0E-D84A-A05A-FD49AC960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45FA5-29FC-8747-A333-6B2A7FB57E00}"/>
              </a:ext>
            </a:extLst>
          </p:cNvPr>
          <p:cNvSpPr>
            <a:spLocks noGrp="1"/>
          </p:cNvSpPr>
          <p:nvPr>
            <p:ph type="dt" sz="half" idx="10"/>
          </p:nvPr>
        </p:nvSpPr>
        <p:spPr/>
        <p:txBody>
          <a:bodyPr/>
          <a:lstStyle/>
          <a:p>
            <a:fld id="{3722CAE1-6A41-AF49-8FDA-7CD05A331408}" type="datetime1">
              <a:rPr lang="en-US" smtClean="0"/>
              <a:t>11/20/24</a:t>
            </a:fld>
            <a:endParaRPr lang="en-US"/>
          </a:p>
        </p:txBody>
      </p:sp>
      <p:sp>
        <p:nvSpPr>
          <p:cNvPr id="6" name="Footer Placeholder 5">
            <a:extLst>
              <a:ext uri="{FF2B5EF4-FFF2-40B4-BE49-F238E27FC236}">
                <a16:creationId xmlns:a16="http://schemas.microsoft.com/office/drawing/2014/main" id="{1F3DEC00-E96E-3D4D-AAA4-4786075E74F9}"/>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90034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383E-24D2-964E-B4DA-7275FFA7A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62E49-9B8B-554E-9996-119C55901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45093-FBCC-C647-94BD-B6C8A0EDBB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71E30-ECBF-7F40-971C-D52AA0BE0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E6F50-C181-9943-AD98-188BAF77B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C17B37-3FC3-A94C-83D4-F0315D5B29B3}"/>
              </a:ext>
            </a:extLst>
          </p:cNvPr>
          <p:cNvSpPr>
            <a:spLocks noGrp="1"/>
          </p:cNvSpPr>
          <p:nvPr>
            <p:ph type="dt" sz="half" idx="10"/>
          </p:nvPr>
        </p:nvSpPr>
        <p:spPr/>
        <p:txBody>
          <a:bodyPr/>
          <a:lstStyle/>
          <a:p>
            <a:fld id="{8606514E-EF19-3A42-8A8F-7183F654C55F}" type="datetime1">
              <a:rPr lang="en-US" smtClean="0"/>
              <a:t>11/20/24</a:t>
            </a:fld>
            <a:endParaRPr lang="en-US"/>
          </a:p>
        </p:txBody>
      </p:sp>
      <p:sp>
        <p:nvSpPr>
          <p:cNvPr id="8" name="Footer Placeholder 7">
            <a:extLst>
              <a:ext uri="{FF2B5EF4-FFF2-40B4-BE49-F238E27FC236}">
                <a16:creationId xmlns:a16="http://schemas.microsoft.com/office/drawing/2014/main" id="{85CA34BA-B1CF-C243-B028-DEF213862D7E}"/>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82268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F37D-6E4C-A341-9FE3-5DF678EB3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A48F-B41B-3047-A5D7-E7BADC6EBFAB}"/>
              </a:ext>
            </a:extLst>
          </p:cNvPr>
          <p:cNvSpPr>
            <a:spLocks noGrp="1"/>
          </p:cNvSpPr>
          <p:nvPr>
            <p:ph type="dt" sz="half" idx="10"/>
          </p:nvPr>
        </p:nvSpPr>
        <p:spPr/>
        <p:txBody>
          <a:bodyPr/>
          <a:lstStyle/>
          <a:p>
            <a:fld id="{7047ECE1-006E-B845-AA1D-F26FEDCE6EF9}" type="datetime1">
              <a:rPr lang="en-US" smtClean="0"/>
              <a:t>11/20/24</a:t>
            </a:fld>
            <a:endParaRPr lang="en-US"/>
          </a:p>
        </p:txBody>
      </p:sp>
      <p:sp>
        <p:nvSpPr>
          <p:cNvPr id="4" name="Footer Placeholder 3">
            <a:extLst>
              <a:ext uri="{FF2B5EF4-FFF2-40B4-BE49-F238E27FC236}">
                <a16:creationId xmlns:a16="http://schemas.microsoft.com/office/drawing/2014/main" id="{4286C2E8-033F-164A-8711-0B6FC9631C36}"/>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13928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9.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BF3777-DC2C-F546-B8F5-44B3C8B1CEB8}"/>
              </a:ext>
            </a:extLst>
          </p:cNvPr>
          <p:cNvSpPr/>
          <p:nvPr userDrawn="1"/>
        </p:nvSpPr>
        <p:spPr>
          <a:xfrm>
            <a:off x="-7620" y="6490176"/>
            <a:ext cx="12207240" cy="367824"/>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324710E-BA9F-3A47-B08A-2BA3E9A53450}"/>
              </a:ext>
            </a:extLst>
          </p:cNvPr>
          <p:cNvSpPr>
            <a:spLocks noGrp="1"/>
          </p:cNvSpPr>
          <p:nvPr>
            <p:ph type="title"/>
          </p:nvPr>
        </p:nvSpPr>
        <p:spPr>
          <a:xfrm>
            <a:off x="309880" y="154379"/>
            <a:ext cx="11043920" cy="87352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BA9490A0-D3DD-BE46-A453-CA6EC69CF202}"/>
              </a:ext>
            </a:extLst>
          </p:cNvPr>
          <p:cNvSpPr>
            <a:spLocks noGrp="1"/>
          </p:cNvSpPr>
          <p:nvPr>
            <p:ph type="body" idx="1"/>
          </p:nvPr>
        </p:nvSpPr>
        <p:spPr>
          <a:xfrm>
            <a:off x="838200" y="1341120"/>
            <a:ext cx="10515600" cy="48358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B9AB39E-7999-A340-BD94-0CAEEBE87136}"/>
              </a:ext>
            </a:extLst>
          </p:cNvPr>
          <p:cNvSpPr>
            <a:spLocks noGrp="1"/>
          </p:cNvSpPr>
          <p:nvPr>
            <p:ph type="dt" sz="half" idx="2"/>
          </p:nvPr>
        </p:nvSpPr>
        <p:spPr>
          <a:xfrm>
            <a:off x="1614813" y="69849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0C1E7-3C5B-7541-B558-142A46245889}" type="datetime1">
              <a:rPr lang="en-US" smtClean="0"/>
              <a:t>11/20/24</a:t>
            </a:fld>
            <a:endParaRPr lang="en-US"/>
          </a:p>
        </p:txBody>
      </p:sp>
      <p:sp>
        <p:nvSpPr>
          <p:cNvPr id="5" name="Footer Placeholder 4">
            <a:extLst>
              <a:ext uri="{FF2B5EF4-FFF2-40B4-BE49-F238E27FC236}">
                <a16:creationId xmlns:a16="http://schemas.microsoft.com/office/drawing/2014/main" id="{E693710F-C38D-9D4E-B65E-A2CBB3E5A0BD}"/>
              </a:ext>
            </a:extLst>
          </p:cNvPr>
          <p:cNvSpPr>
            <a:spLocks noGrp="1"/>
          </p:cNvSpPr>
          <p:nvPr>
            <p:ph type="ftr" sz="quarter" idx="3"/>
          </p:nvPr>
        </p:nvSpPr>
        <p:spPr>
          <a:xfrm>
            <a:off x="460018" y="6492875"/>
            <a:ext cx="3532862" cy="365125"/>
          </a:xfrm>
          <a:prstGeom prst="rect">
            <a:avLst/>
          </a:prstGeom>
        </p:spPr>
        <p:txBody>
          <a:bodyPr vert="horz" lIns="91440" tIns="45720" rIns="91440" bIns="45720" rtlCol="0" anchor="ctr"/>
          <a:lstStyle>
            <a:lvl1pPr algn="l">
              <a:defRPr sz="1000">
                <a:solidFill>
                  <a:schemeClr val="bg1"/>
                </a:solidFill>
              </a:defRPr>
            </a:lvl1pPr>
          </a:lstStyle>
          <a:p>
            <a:r>
              <a:rPr lang="en-US"/>
              <a:t>CONFIDENTIAL</a:t>
            </a:r>
          </a:p>
        </p:txBody>
      </p:sp>
      <p:sp>
        <p:nvSpPr>
          <p:cNvPr id="9" name="Rectangle 8">
            <a:extLst>
              <a:ext uri="{FF2B5EF4-FFF2-40B4-BE49-F238E27FC236}">
                <a16:creationId xmlns:a16="http://schemas.microsoft.com/office/drawing/2014/main" id="{1C66F9B2-0AF0-5A48-99ED-C1661C8ACB4F}"/>
              </a:ext>
            </a:extLst>
          </p:cNvPr>
          <p:cNvSpPr/>
          <p:nvPr userDrawn="1"/>
        </p:nvSpPr>
        <p:spPr>
          <a:xfrm>
            <a:off x="0" y="154379"/>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A8C829E9-09B8-224D-ACFA-C822B333B13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1259424" y="6559275"/>
            <a:ext cx="647127" cy="226926"/>
          </a:xfrm>
          <a:prstGeom prst="rect">
            <a:avLst/>
          </a:prstGeom>
        </p:spPr>
      </p:pic>
      <p:sp>
        <p:nvSpPr>
          <p:cNvPr id="31" name="Slide Number Placeholder 5">
            <a:extLst>
              <a:ext uri="{FF2B5EF4-FFF2-40B4-BE49-F238E27FC236}">
                <a16:creationId xmlns:a16="http://schemas.microsoft.com/office/drawing/2014/main" id="{3411DB1A-2309-4B41-AFD1-DF5C9B9D1306}"/>
              </a:ext>
            </a:extLst>
          </p:cNvPr>
          <p:cNvSpPr txBox="1">
            <a:spLocks/>
          </p:cNvSpPr>
          <p:nvPr userDrawn="1"/>
        </p:nvSpPr>
        <p:spPr>
          <a:xfrm>
            <a:off x="0" y="6490176"/>
            <a:ext cx="46001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5B18D8-E7F8-3442-AB50-7DD22C6715F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20561296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SzPct val="80000"/>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SzPct val="80000"/>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SzPct val="80000"/>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BF3777-DC2C-F546-B8F5-44B3C8B1CEB8}"/>
              </a:ext>
            </a:extLst>
          </p:cNvPr>
          <p:cNvSpPr/>
          <p:nvPr/>
        </p:nvSpPr>
        <p:spPr>
          <a:xfrm>
            <a:off x="-7620" y="6490176"/>
            <a:ext cx="12207240" cy="367824"/>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324710E-BA9F-3A47-B08A-2BA3E9A53450}"/>
              </a:ext>
            </a:extLst>
          </p:cNvPr>
          <p:cNvSpPr>
            <a:spLocks noGrp="1"/>
          </p:cNvSpPr>
          <p:nvPr>
            <p:ph type="title"/>
          </p:nvPr>
        </p:nvSpPr>
        <p:spPr>
          <a:xfrm>
            <a:off x="309880" y="154379"/>
            <a:ext cx="11043920" cy="87352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9490A0-D3DD-BE46-A453-CA6EC69CF202}"/>
              </a:ext>
            </a:extLst>
          </p:cNvPr>
          <p:cNvSpPr>
            <a:spLocks noGrp="1"/>
          </p:cNvSpPr>
          <p:nvPr>
            <p:ph type="body" idx="1"/>
          </p:nvPr>
        </p:nvSpPr>
        <p:spPr>
          <a:xfrm>
            <a:off x="838200" y="1341120"/>
            <a:ext cx="10515600" cy="48358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1C66F9B2-0AF0-5A48-99ED-C1661C8ACB4F}"/>
              </a:ext>
            </a:extLst>
          </p:cNvPr>
          <p:cNvSpPr/>
          <p:nvPr/>
        </p:nvSpPr>
        <p:spPr>
          <a:xfrm>
            <a:off x="0" y="154379"/>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logo&#10;&#10;Description automatically generated with low confidence">
            <a:extLst>
              <a:ext uri="{FF2B5EF4-FFF2-40B4-BE49-F238E27FC236}">
                <a16:creationId xmlns:a16="http://schemas.microsoft.com/office/drawing/2014/main" id="{A8C829E9-09B8-224D-ACFA-C822B333B13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259424" y="6559275"/>
            <a:ext cx="647127" cy="226926"/>
          </a:xfrm>
          <a:prstGeom prst="rect">
            <a:avLst/>
          </a:prstGeom>
        </p:spPr>
      </p:pic>
      <p:sp>
        <p:nvSpPr>
          <p:cNvPr id="31" name="Slide Number Placeholder 5">
            <a:extLst>
              <a:ext uri="{FF2B5EF4-FFF2-40B4-BE49-F238E27FC236}">
                <a16:creationId xmlns:a16="http://schemas.microsoft.com/office/drawing/2014/main" id="{3411DB1A-2309-4B41-AFD1-DF5C9B9D1306}"/>
              </a:ext>
            </a:extLst>
          </p:cNvPr>
          <p:cNvSpPr txBox="1">
            <a:spLocks/>
          </p:cNvSpPr>
          <p:nvPr/>
        </p:nvSpPr>
        <p:spPr>
          <a:xfrm>
            <a:off x="0" y="6490176"/>
            <a:ext cx="46001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5B18D8-E7F8-3442-AB50-7DD22C6715F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639502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hf sldNum="0" hd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2286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Clr>
          <a:schemeClr val="accent2"/>
        </a:buClr>
        <a:buSzPct val="80000"/>
        <a:buFont typeface="System Font Regular"/>
        <a:buChar char="−"/>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Clr>
          <a:schemeClr val="accent2"/>
        </a:buClr>
        <a:buSzPct val="80000"/>
        <a:buFont typeface="Wingdings" pitchFamily="2" charset="2"/>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5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BF3777-DC2C-F546-B8F5-44B3C8B1CEB8}"/>
              </a:ext>
            </a:extLst>
          </p:cNvPr>
          <p:cNvSpPr/>
          <p:nvPr userDrawn="1"/>
        </p:nvSpPr>
        <p:spPr>
          <a:xfrm>
            <a:off x="-7620" y="6490176"/>
            <a:ext cx="12207240" cy="367824"/>
          </a:xfrm>
          <a:prstGeom prst="rect">
            <a:avLst/>
          </a:prstGeom>
          <a:gradFill>
            <a:gsLst>
              <a:gs pos="0">
                <a:schemeClr val="accent5"/>
              </a:gs>
              <a:gs pos="18000">
                <a:schemeClr val="accent3"/>
              </a:gs>
              <a:gs pos="58000">
                <a:schemeClr val="accent4"/>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324710E-BA9F-3A47-B08A-2BA3E9A53450}"/>
              </a:ext>
            </a:extLst>
          </p:cNvPr>
          <p:cNvSpPr>
            <a:spLocks noGrp="1"/>
          </p:cNvSpPr>
          <p:nvPr>
            <p:ph type="title"/>
          </p:nvPr>
        </p:nvSpPr>
        <p:spPr>
          <a:xfrm>
            <a:off x="309880" y="154379"/>
            <a:ext cx="11043920" cy="87352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9490A0-D3DD-BE46-A453-CA6EC69CF202}"/>
              </a:ext>
            </a:extLst>
          </p:cNvPr>
          <p:cNvSpPr>
            <a:spLocks noGrp="1"/>
          </p:cNvSpPr>
          <p:nvPr>
            <p:ph type="body" idx="1"/>
          </p:nvPr>
        </p:nvSpPr>
        <p:spPr>
          <a:xfrm>
            <a:off x="838200" y="1341120"/>
            <a:ext cx="10515600" cy="48358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1C66F9B2-0AF0-5A48-99ED-C1661C8ACB4F}"/>
              </a:ext>
            </a:extLst>
          </p:cNvPr>
          <p:cNvSpPr/>
          <p:nvPr/>
        </p:nvSpPr>
        <p:spPr>
          <a:xfrm>
            <a:off x="0" y="154379"/>
            <a:ext cx="213360" cy="8735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logo&#10;&#10;Description automatically generated with low confidence">
            <a:extLst>
              <a:ext uri="{FF2B5EF4-FFF2-40B4-BE49-F238E27FC236}">
                <a16:creationId xmlns:a16="http://schemas.microsoft.com/office/drawing/2014/main" id="{A8C829E9-09B8-224D-ACFA-C822B333B13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259424" y="6559275"/>
            <a:ext cx="647127" cy="226926"/>
          </a:xfrm>
          <a:prstGeom prst="rect">
            <a:avLst/>
          </a:prstGeom>
        </p:spPr>
      </p:pic>
      <p:sp>
        <p:nvSpPr>
          <p:cNvPr id="31" name="Slide Number Placeholder 5">
            <a:extLst>
              <a:ext uri="{FF2B5EF4-FFF2-40B4-BE49-F238E27FC236}">
                <a16:creationId xmlns:a16="http://schemas.microsoft.com/office/drawing/2014/main" id="{3411DB1A-2309-4B41-AFD1-DF5C9B9D1306}"/>
              </a:ext>
            </a:extLst>
          </p:cNvPr>
          <p:cNvSpPr txBox="1">
            <a:spLocks/>
          </p:cNvSpPr>
          <p:nvPr/>
        </p:nvSpPr>
        <p:spPr>
          <a:xfrm>
            <a:off x="0" y="6490176"/>
            <a:ext cx="46001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5B18D8-E7F8-3442-AB50-7DD22C6715F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6487240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sldNum="0" hd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2286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Clr>
          <a:schemeClr val="accent2"/>
        </a:buClr>
        <a:buSzPct val="80000"/>
        <a:buFont typeface="System Font Regular"/>
        <a:buChar char="−"/>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Clr>
          <a:schemeClr val="accent2"/>
        </a:buClr>
        <a:buSzPct val="80000"/>
        <a:buFont typeface="Wingdings" pitchFamily="2" charset="2"/>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5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neffy.com/" TargetMode="Externa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hyperlink" Target="http://www.neffy.com/" TargetMode="External"/><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hyperlink" Target="mailto:Medinfo@ars-pharma.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www.fda.gov/medwatch"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0139-9399-DD41-BBB3-4B17F93F12D1}"/>
              </a:ext>
            </a:extLst>
          </p:cNvPr>
          <p:cNvSpPr>
            <a:spLocks noGrp="1"/>
          </p:cNvSpPr>
          <p:nvPr>
            <p:ph type="ctrTitle"/>
          </p:nvPr>
        </p:nvSpPr>
        <p:spPr>
          <a:xfrm>
            <a:off x="558217" y="2263565"/>
            <a:ext cx="7730753" cy="3235898"/>
          </a:xfrm>
        </p:spPr>
        <p:txBody>
          <a:bodyPr/>
          <a:lstStyle/>
          <a:p>
            <a:pPr algn="ctr"/>
            <a:r>
              <a:rPr lang="en-US" sz="4000" b="1" i="1" dirty="0"/>
              <a:t>neffy</a:t>
            </a:r>
            <a:r>
              <a:rPr lang="en-US" sz="4000" b="1" i="1" baseline="30000" dirty="0"/>
              <a:t>®</a:t>
            </a:r>
            <a:r>
              <a:rPr lang="en-US" sz="4000" b="1" dirty="0"/>
              <a:t> </a:t>
            </a:r>
            <a:br>
              <a:rPr lang="en-US" sz="4000" b="1" dirty="0"/>
            </a:br>
            <a:r>
              <a:rPr lang="en-US" sz="3000" b="1" dirty="0"/>
              <a:t>(epinephrine nasal spray)</a:t>
            </a:r>
            <a:br>
              <a:rPr lang="en-US" sz="4000" b="1" dirty="0"/>
            </a:br>
            <a:br>
              <a:rPr lang="en-US" sz="4000" b="1" dirty="0"/>
            </a:br>
            <a:r>
              <a:rPr lang="en-US" b="1" dirty="0"/>
              <a:t>Introduction &amp; How to Use</a:t>
            </a:r>
            <a:br>
              <a:rPr lang="en-US" b="1" dirty="0"/>
            </a:br>
            <a:endParaRPr lang="en-US" b="1" dirty="0"/>
          </a:p>
        </p:txBody>
      </p:sp>
      <p:sp>
        <p:nvSpPr>
          <p:cNvPr id="3" name="Slide Number Placeholder 2">
            <a:extLst>
              <a:ext uri="{FF2B5EF4-FFF2-40B4-BE49-F238E27FC236}">
                <a16:creationId xmlns:a16="http://schemas.microsoft.com/office/drawing/2014/main" id="{714E6A66-5E64-224C-882D-2321C991A91F}"/>
              </a:ext>
            </a:extLst>
          </p:cNvPr>
          <p:cNvSpPr>
            <a:spLocks noGrp="1"/>
          </p:cNvSpPr>
          <p:nvPr>
            <p:ph type="sldNum" sz="quarter" idx="4"/>
          </p:nvPr>
        </p:nvSpPr>
        <p:spPr bwMode="gray">
          <a:xfrm>
            <a:off x="10995117" y="6282837"/>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5A8C5B-3A6C-41AF-97D4-44E5BDBF25CA}" type="slidenum">
              <a:rPr kumimoji="0" lang="en-US" sz="12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4" name="Subtitle 9">
            <a:extLst>
              <a:ext uri="{FF2B5EF4-FFF2-40B4-BE49-F238E27FC236}">
                <a16:creationId xmlns:a16="http://schemas.microsoft.com/office/drawing/2014/main" id="{8333C041-A342-CB08-B7D4-2F943CDAE6E4}"/>
              </a:ext>
            </a:extLst>
          </p:cNvPr>
          <p:cNvSpPr>
            <a:spLocks noGrp="1"/>
          </p:cNvSpPr>
          <p:nvPr>
            <p:ph type="subTitle" idx="1"/>
          </p:nvPr>
        </p:nvSpPr>
        <p:spPr>
          <a:xfrm>
            <a:off x="691761" y="6061073"/>
            <a:ext cx="10971137" cy="149149"/>
          </a:xfrm>
        </p:spPr>
        <p:txBody>
          <a:bodyPr/>
          <a:lstStyle/>
          <a:p>
            <a:pPr marL="0" marR="0">
              <a:spcBef>
                <a:spcPts val="200"/>
              </a:spcBef>
              <a:spcAft>
                <a:spcPts val="200"/>
              </a:spcAft>
              <a:tabLst>
                <a:tab pos="360045" algn="l"/>
              </a:tabLst>
            </a:pPr>
            <a:endParaRPr lang="en-US" sz="1050" kern="100" dirty="0">
              <a:effectLst/>
              <a:ea typeface="Calibri" panose="020F0502020204030204" pitchFamily="34" charset="0"/>
              <a:cs typeface="Times New Roman" panose="02020603050405020304" pitchFamily="18" charset="0"/>
            </a:endParaRPr>
          </a:p>
          <a:p>
            <a:pPr marL="0" marR="0">
              <a:spcBef>
                <a:spcPts val="200"/>
              </a:spcBef>
              <a:spcAft>
                <a:spcPts val="200"/>
              </a:spcAft>
              <a:tabLst>
                <a:tab pos="360045" algn="l"/>
              </a:tabLst>
            </a:pPr>
            <a:r>
              <a:rPr lang="en-US" sz="1050" kern="100" dirty="0">
                <a:effectLst/>
                <a:ea typeface="Calibri" panose="020F0502020204030204" pitchFamily="34" charset="0"/>
                <a:cs typeface="Times New Roman" panose="02020603050405020304" pitchFamily="18" charset="0"/>
              </a:rPr>
              <a:t>Please see full Important Safety Information throughout and full Prescribing Information for </a:t>
            </a:r>
            <a:r>
              <a:rPr lang="en-US" sz="1050" b="1" i="1" kern="100" dirty="0">
                <a:effectLst/>
                <a:ea typeface="Calibri" panose="020F0502020204030204" pitchFamily="34" charset="0"/>
                <a:cs typeface="Times New Roman" panose="02020603050405020304" pitchFamily="18" charset="0"/>
              </a:rPr>
              <a:t>neffy</a:t>
            </a:r>
            <a:r>
              <a:rPr lang="en-US" sz="1050" kern="100" dirty="0">
                <a:effectLst/>
                <a:ea typeface="Calibri" panose="020F0502020204030204" pitchFamily="34" charset="0"/>
                <a:cs typeface="Times New Roman" panose="02020603050405020304" pitchFamily="18" charset="0"/>
              </a:rPr>
              <a:t> at </a:t>
            </a:r>
            <a:r>
              <a:rPr lang="en-US" sz="1050" b="1" i="1" u="sng" kern="100" dirty="0">
                <a:effectLst/>
                <a:ea typeface="Calibri" panose="020F0502020204030204" pitchFamily="34" charset="0"/>
                <a:cs typeface="Times New Roman" panose="02020603050405020304" pitchFamily="18" charset="0"/>
              </a:rPr>
              <a:t>neffy</a:t>
            </a:r>
            <a:r>
              <a:rPr lang="en-US" sz="1050" b="1" u="sng" kern="100" dirty="0">
                <a:effectLst/>
                <a:ea typeface="Calibri" panose="020F0502020204030204" pitchFamily="34" charset="0"/>
                <a:cs typeface="Times New Roman" panose="02020603050405020304" pitchFamily="18" charset="0"/>
              </a:rPr>
              <a:t>PRO.com</a:t>
            </a:r>
            <a:r>
              <a:rPr lang="en-US" sz="1050" b="1" kern="100" dirty="0">
                <a:effectLst/>
                <a:ea typeface="Calibri" panose="020F0502020204030204" pitchFamily="34" charset="0"/>
                <a:cs typeface="Times New Roman" panose="02020603050405020304" pitchFamily="18" charset="0"/>
              </a:rPr>
              <a:t> </a:t>
            </a:r>
          </a:p>
          <a:p>
            <a:endParaRPr lang="en-US" sz="1050" dirty="0"/>
          </a:p>
        </p:txBody>
      </p:sp>
    </p:spTree>
    <p:extLst>
      <p:ext uri="{BB962C8B-B14F-4D97-AF65-F5344CB8AC3E}">
        <p14:creationId xmlns:p14="http://schemas.microsoft.com/office/powerpoint/2010/main" val="221014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81CF-CAF5-D8E1-1006-DF4CE969D228}"/>
              </a:ext>
            </a:extLst>
          </p:cNvPr>
          <p:cNvSpPr>
            <a:spLocks noGrp="1"/>
          </p:cNvSpPr>
          <p:nvPr>
            <p:ph type="title"/>
          </p:nvPr>
        </p:nvSpPr>
        <p:spPr/>
        <p:txBody>
          <a:bodyPr/>
          <a:lstStyle/>
          <a:p>
            <a:r>
              <a:rPr lang="en-US" sz="3200" dirty="0"/>
              <a:t>Important Points about Use of </a:t>
            </a:r>
            <a:r>
              <a:rPr lang="en-US" sz="3200" b="1" i="1" dirty="0"/>
              <a:t>neffy</a:t>
            </a:r>
            <a:endParaRPr lang="en-US" sz="3200" dirty="0"/>
          </a:p>
        </p:txBody>
      </p:sp>
      <p:pic>
        <p:nvPicPr>
          <p:cNvPr id="5" name="Content Placeholder 4">
            <a:extLst>
              <a:ext uri="{FF2B5EF4-FFF2-40B4-BE49-F238E27FC236}">
                <a16:creationId xmlns:a16="http://schemas.microsoft.com/office/drawing/2014/main" id="{78D85D9D-F9E4-3E1C-EAC6-71746141A7C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9880" y="2173284"/>
            <a:ext cx="2930004" cy="2511432"/>
          </a:xfrm>
          <a:prstGeom prst="rect">
            <a:avLst/>
          </a:prstGeom>
        </p:spPr>
      </p:pic>
      <p:sp>
        <p:nvSpPr>
          <p:cNvPr id="6" name="TextBox 5">
            <a:extLst>
              <a:ext uri="{FF2B5EF4-FFF2-40B4-BE49-F238E27FC236}">
                <a16:creationId xmlns:a16="http://schemas.microsoft.com/office/drawing/2014/main" id="{6255F991-C0FE-BACC-5DCE-395F6DCBA8BB}"/>
              </a:ext>
            </a:extLst>
          </p:cNvPr>
          <p:cNvSpPr txBox="1"/>
          <p:nvPr/>
        </p:nvSpPr>
        <p:spPr>
          <a:xfrm>
            <a:off x="3239884" y="1143000"/>
            <a:ext cx="8642236" cy="58631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900" b="1" i="1" kern="0" dirty="0">
                <a:latin typeface="Arial" panose="020B0604020202020204" pitchFamily="34" charset="0"/>
                <a:ea typeface="DengXian" panose="02010600030101010101" pitchFamily="2" charset="-122"/>
              </a:rPr>
              <a:t>n</a:t>
            </a:r>
            <a:r>
              <a:rPr lang="en-US" sz="1900" b="1" i="1" kern="0" dirty="0">
                <a:effectLst/>
                <a:latin typeface="Arial" panose="020B0604020202020204" pitchFamily="34" charset="0"/>
                <a:ea typeface="DengXian" panose="02010600030101010101" pitchFamily="2" charset="-122"/>
              </a:rPr>
              <a:t>effy</a:t>
            </a:r>
            <a:r>
              <a:rPr lang="en-US" sz="1900" b="1" kern="0" dirty="0">
                <a:effectLst/>
                <a:latin typeface="Arial" panose="020B0604020202020204" pitchFamily="34" charset="0"/>
                <a:ea typeface="DengXian" panose="02010600030101010101" pitchFamily="2" charset="-122"/>
              </a:rPr>
              <a:t> is For Use</a:t>
            </a:r>
            <a:r>
              <a:rPr lang="en-US" sz="1900" b="1" kern="0" spc="-15" dirty="0">
                <a:effectLst/>
                <a:latin typeface="Arial" panose="020B0604020202020204" pitchFamily="34" charset="0"/>
                <a:ea typeface="DengXian" panose="02010600030101010101" pitchFamily="2" charset="-122"/>
              </a:rPr>
              <a:t> in the Nose </a:t>
            </a:r>
            <a:r>
              <a:rPr lang="en-US" sz="1900" b="1" kern="0" dirty="0">
                <a:effectLst/>
                <a:latin typeface="Arial" panose="020B0604020202020204" pitchFamily="34" charset="0"/>
                <a:ea typeface="DengXian" panose="02010600030101010101" pitchFamily="2" charset="-122"/>
              </a:rPr>
              <a:t>Only</a:t>
            </a:r>
          </a:p>
          <a:p>
            <a:pPr marL="285750" indent="-285750">
              <a:spcAft>
                <a:spcPts val="600"/>
              </a:spcAft>
              <a:buFont typeface="Arial" panose="020B0604020202020204" pitchFamily="34" charset="0"/>
              <a:buChar char="•"/>
            </a:pPr>
            <a:r>
              <a:rPr lang="en-US" sz="1900" b="1" i="1" kern="0" spc="-5" dirty="0">
                <a:effectLst/>
                <a:latin typeface="Arial" panose="020B0604020202020204" pitchFamily="34" charset="0"/>
                <a:ea typeface="DengXian" panose="02010600030101010101" pitchFamily="2" charset="-122"/>
              </a:rPr>
              <a:t>neffy</a:t>
            </a:r>
            <a:r>
              <a:rPr lang="en-US" sz="1900" b="1" kern="0" spc="-5" dirty="0">
                <a:effectLst/>
                <a:latin typeface="Arial" panose="020B0604020202020204" pitchFamily="34" charset="0"/>
                <a:ea typeface="DengXian" panose="02010600030101010101" pitchFamily="2" charset="-122"/>
              </a:rPr>
              <a:t> nasal spray device is for allergic emergencies (anaphylaxis) only</a:t>
            </a:r>
          </a:p>
          <a:p>
            <a:pPr marL="285750" indent="-285750">
              <a:spcAft>
                <a:spcPts val="600"/>
              </a:spcAft>
              <a:buFont typeface="Arial" panose="020B0604020202020204" pitchFamily="34" charset="0"/>
              <a:buChar char="•"/>
            </a:pPr>
            <a:r>
              <a:rPr lang="en-US" sz="1900" kern="0" spc="-5" dirty="0">
                <a:effectLst/>
                <a:latin typeface="Arial" panose="020B0604020202020204" pitchFamily="34" charset="0"/>
                <a:ea typeface="DengXian" panose="02010600030101010101" pitchFamily="2" charset="-122"/>
              </a:rPr>
              <a:t>Always carry </a:t>
            </a:r>
            <a:r>
              <a:rPr lang="en-US" sz="1900" kern="0" spc="-5" dirty="0">
                <a:latin typeface="Arial" panose="020B0604020202020204" pitchFamily="34" charset="0"/>
                <a:ea typeface="DengXian" panose="02010600030101010101" pitchFamily="2" charset="-122"/>
              </a:rPr>
              <a:t>two (2) </a:t>
            </a:r>
            <a:r>
              <a:rPr lang="en-US" sz="1900" b="1" i="1" kern="0" spc="-5" dirty="0">
                <a:latin typeface="Arial" panose="020B0604020202020204" pitchFamily="34" charset="0"/>
                <a:ea typeface="DengXian" panose="02010600030101010101" pitchFamily="2" charset="-122"/>
              </a:rPr>
              <a:t>neffy</a:t>
            </a:r>
            <a:r>
              <a:rPr lang="en-US" sz="1900" kern="0" spc="-5" dirty="0">
                <a:latin typeface="Arial" panose="020B0604020202020204" pitchFamily="34" charset="0"/>
                <a:ea typeface="DengXian" panose="02010600030101010101" pitchFamily="2" charset="-122"/>
              </a:rPr>
              <a:t> devices with you as a second dose may be needed (approximately 10% frequency with all epinephrine products)</a:t>
            </a:r>
          </a:p>
          <a:p>
            <a:pPr marL="285750" indent="-285750">
              <a:spcAft>
                <a:spcPts val="600"/>
              </a:spcAft>
              <a:buFont typeface="Arial" panose="020B0604020202020204" pitchFamily="34" charset="0"/>
              <a:buChar char="•"/>
            </a:pPr>
            <a:r>
              <a:rPr lang="en-US" sz="1900" b="1" kern="0" spc="-5" dirty="0">
                <a:effectLst/>
                <a:latin typeface="Arial" panose="020B0604020202020204" pitchFamily="34" charset="0"/>
                <a:ea typeface="DengXian" panose="02010600030101010101" pitchFamily="2" charset="-122"/>
              </a:rPr>
              <a:t>Do not</a:t>
            </a:r>
            <a:r>
              <a:rPr lang="en-US" sz="1900" kern="0" spc="-5" dirty="0">
                <a:effectLst/>
                <a:latin typeface="Arial" panose="020B0604020202020204" pitchFamily="34" charset="0"/>
                <a:ea typeface="DengXian" panose="02010600030101010101" pitchFamily="2" charset="-122"/>
              </a:rPr>
              <a:t> test or prime (pre-spray) the device.  Each neffy can only be sprayed 1 time and only had 1 dose</a:t>
            </a:r>
          </a:p>
          <a:p>
            <a:pPr marL="285750" indent="-285750">
              <a:spcAft>
                <a:spcPts val="600"/>
              </a:spcAft>
              <a:buFont typeface="Arial" panose="020B0604020202020204" pitchFamily="34" charset="0"/>
              <a:buChar char="•"/>
            </a:pPr>
            <a:r>
              <a:rPr lang="en-US" sz="1900" kern="0" spc="-5" dirty="0">
                <a:effectLst/>
                <a:latin typeface="Arial" panose="020B0604020202020204" pitchFamily="34" charset="0"/>
                <a:ea typeface="DengXian" panose="02010600030101010101" pitchFamily="2" charset="-122"/>
              </a:rPr>
              <a:t>It is recommended that right-handed dosing should be to the right nostril and left-handed dosing should be to the left nostril</a:t>
            </a:r>
          </a:p>
          <a:p>
            <a:pPr marL="285750" indent="-285750">
              <a:spcAft>
                <a:spcPts val="600"/>
              </a:spcAft>
              <a:buFont typeface="Arial" panose="020B0604020202020204" pitchFamily="34" charset="0"/>
              <a:buChar char="•"/>
            </a:pPr>
            <a:r>
              <a:rPr lang="en-US" sz="1900" kern="0" spc="-5" dirty="0">
                <a:effectLst/>
                <a:latin typeface="Arial" panose="020B0604020202020204" pitchFamily="34" charset="0"/>
                <a:ea typeface="DengXian" panose="02010600030101010101" pitchFamily="2" charset="-122"/>
              </a:rPr>
              <a:t>Check your </a:t>
            </a:r>
            <a:r>
              <a:rPr lang="en-US" sz="1900" b="1" i="1" kern="0" spc="-5" dirty="0">
                <a:effectLst/>
                <a:latin typeface="Arial" panose="020B0604020202020204" pitchFamily="34" charset="0"/>
                <a:ea typeface="DengXian" panose="02010600030101010101" pitchFamily="2" charset="-122"/>
              </a:rPr>
              <a:t>neffy</a:t>
            </a:r>
            <a:r>
              <a:rPr lang="en-US" sz="1900" kern="0" spc="-5" dirty="0">
                <a:effectLst/>
                <a:latin typeface="Arial" panose="020B0604020202020204" pitchFamily="34" charset="0"/>
                <a:ea typeface="DengXian" panose="02010600030101010101" pitchFamily="2" charset="-122"/>
              </a:rPr>
              <a:t> periodically to be sure the expiration date has not passed and replace </a:t>
            </a:r>
            <a:r>
              <a:rPr lang="en-US" sz="1900" kern="0" spc="-5" dirty="0">
                <a:latin typeface="Arial" panose="020B0604020202020204" pitchFamily="34" charset="0"/>
                <a:ea typeface="DengXian" panose="02010600030101010101" pitchFamily="2" charset="-122"/>
              </a:rPr>
              <a:t>your </a:t>
            </a:r>
            <a:r>
              <a:rPr lang="en-US" sz="1900" b="1" i="1" kern="0" spc="-5" dirty="0">
                <a:latin typeface="Arial" panose="020B0604020202020204" pitchFamily="34" charset="0"/>
                <a:ea typeface="DengXian" panose="02010600030101010101" pitchFamily="2" charset="-122"/>
              </a:rPr>
              <a:t>neffy</a:t>
            </a:r>
            <a:r>
              <a:rPr lang="en-US" sz="1900" kern="0" spc="-5" dirty="0">
                <a:latin typeface="Arial" panose="020B0604020202020204" pitchFamily="34" charset="0"/>
                <a:ea typeface="DengXian" panose="02010600030101010101" pitchFamily="2" charset="-122"/>
              </a:rPr>
              <a:t> before expiration</a:t>
            </a:r>
          </a:p>
          <a:p>
            <a:pPr marL="285750" indent="-285750">
              <a:spcAft>
                <a:spcPts val="600"/>
              </a:spcAft>
              <a:buFont typeface="Arial" panose="020B0604020202020204" pitchFamily="34" charset="0"/>
              <a:buChar char="•"/>
            </a:pPr>
            <a:r>
              <a:rPr lang="en-US" sz="1900" kern="0" spc="-5" dirty="0">
                <a:effectLst/>
                <a:latin typeface="Arial" panose="020B0604020202020204" pitchFamily="34" charset="0"/>
                <a:ea typeface="DengXian" panose="02010600030101010101" pitchFamily="2" charset="-122"/>
              </a:rPr>
              <a:t>Get emergency medical help for further treatment of the anaphylactic emergency (anaphylaxis, if needed, after using </a:t>
            </a:r>
            <a:r>
              <a:rPr lang="en-US" sz="1900" b="1" i="1" kern="0" spc="-5" dirty="0">
                <a:effectLst/>
                <a:latin typeface="Arial" panose="020B0604020202020204" pitchFamily="34" charset="0"/>
                <a:ea typeface="DengXian" panose="02010600030101010101" pitchFamily="2" charset="-122"/>
              </a:rPr>
              <a:t>neffy</a:t>
            </a:r>
            <a:r>
              <a:rPr lang="en-US" sz="1900" kern="0" spc="-5" dirty="0">
                <a:effectLst/>
                <a:latin typeface="Arial" panose="020B0604020202020204" pitchFamily="34" charset="0"/>
                <a:ea typeface="DengXian" panose="02010600030101010101" pitchFamily="2" charset="-122"/>
              </a:rPr>
              <a:t>. </a:t>
            </a:r>
            <a:r>
              <a:rPr lang="en-US" sz="1900" kern="0" spc="-5" dirty="0">
                <a:latin typeface="Arial" panose="020B0604020202020204" pitchFamily="34" charset="0"/>
                <a:ea typeface="DengXian" panose="02010600030101010101" pitchFamily="2" charset="-122"/>
              </a:rPr>
              <a:t>If complete response after administration of </a:t>
            </a:r>
            <a:r>
              <a:rPr lang="en-US" sz="1900" b="1" i="1" kern="0" spc="-5" dirty="0">
                <a:latin typeface="Arial" panose="020B0604020202020204" pitchFamily="34" charset="0"/>
                <a:ea typeface="DengXian" panose="02010600030101010101" pitchFamily="2" charset="-122"/>
              </a:rPr>
              <a:t>neffy</a:t>
            </a:r>
            <a:r>
              <a:rPr lang="en-US" sz="1900" kern="0" spc="-5" dirty="0">
                <a:latin typeface="Arial" panose="020B0604020202020204" pitchFamily="34" charset="0"/>
                <a:ea typeface="DengXian" panose="02010600030101010101" pitchFamily="2" charset="-122"/>
              </a:rPr>
              <a:t> emergency medical help may not be necessary. Epinephrine is safe to use and is not the cause for emergency medical help, the reason for emergency help is to treat the allergic reaction if epinephrine is not completely effective after dosing.</a:t>
            </a:r>
            <a:endParaRPr lang="en-US" sz="1900" kern="0" spc="-5" dirty="0">
              <a:effectLst/>
              <a:latin typeface="Arial" panose="020B0604020202020204" pitchFamily="34" charset="0"/>
              <a:ea typeface="DengXian" panose="02010600030101010101" pitchFamily="2" charset="-122"/>
            </a:endParaRPr>
          </a:p>
          <a:p>
            <a:endParaRPr lang="en-US" sz="1800" kern="0" spc="-5" dirty="0">
              <a:effectLst/>
              <a:latin typeface="Arial" panose="020B0604020202020204" pitchFamily="34" charset="0"/>
              <a:ea typeface="DengXian" panose="02010600030101010101" pitchFamily="2" charset="-122"/>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9801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8A4-4323-6C0C-B5EE-433A541D55A3}"/>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4365D76F-F026-E7C9-5B57-F9CB9797A3F7}"/>
              </a:ext>
            </a:extLst>
          </p:cNvPr>
          <p:cNvSpPr>
            <a:spLocks noGrp="1"/>
          </p:cNvSpPr>
          <p:nvPr>
            <p:ph idx="1"/>
          </p:nvPr>
        </p:nvSpPr>
        <p:spPr>
          <a:xfrm>
            <a:off x="3937000" y="1341120"/>
            <a:ext cx="7658100" cy="4835843"/>
          </a:xfrm>
        </p:spPr>
        <p:txBody>
          <a:bodyPr/>
          <a:lstStyle/>
          <a:p>
            <a:r>
              <a:rPr lang="en-US" sz="2800" dirty="0">
                <a:solidFill>
                  <a:schemeClr val="tx1"/>
                </a:solidFill>
              </a:rPr>
              <a:t>Remove neffy from the packaging</a:t>
            </a:r>
          </a:p>
          <a:p>
            <a:pPr marL="342900" indent="-342900">
              <a:buFont typeface="Arial" panose="020B0604020202020204" pitchFamily="34" charset="0"/>
              <a:buChar char="•"/>
            </a:pPr>
            <a:r>
              <a:rPr lang="en-US" b="0" dirty="0">
                <a:solidFill>
                  <a:schemeClr val="tx1"/>
                </a:solidFill>
              </a:rPr>
              <a:t>Pull open the packaging to remove the </a:t>
            </a:r>
            <a:r>
              <a:rPr lang="en-US" i="1" dirty="0">
                <a:solidFill>
                  <a:schemeClr val="tx1"/>
                </a:solidFill>
              </a:rPr>
              <a:t>neffy</a:t>
            </a:r>
            <a:r>
              <a:rPr lang="en-US" b="0" dirty="0">
                <a:solidFill>
                  <a:schemeClr val="tx1"/>
                </a:solidFill>
              </a:rPr>
              <a:t> nasal spray device from the packaging</a:t>
            </a:r>
          </a:p>
          <a:p>
            <a:pPr marL="342900" indent="-342900">
              <a:buFont typeface="Arial" panose="020B0604020202020204" pitchFamily="34" charset="0"/>
              <a:buChar char="•"/>
            </a:pPr>
            <a:r>
              <a:rPr lang="en-US" i="1" dirty="0">
                <a:solidFill>
                  <a:schemeClr val="tx1"/>
                </a:solidFill>
              </a:rPr>
              <a:t>neffy</a:t>
            </a:r>
            <a:r>
              <a:rPr lang="en-US" b="0" dirty="0">
                <a:solidFill>
                  <a:schemeClr val="tx1"/>
                </a:solidFill>
              </a:rPr>
              <a:t> may be removed from the original package but should be kept with its instructions, if preferred for improved carriage</a:t>
            </a:r>
          </a:p>
          <a:p>
            <a:pPr marL="342900" indent="-342900">
              <a:buFont typeface="Arial" panose="020B0604020202020204" pitchFamily="34" charset="0"/>
              <a:buChar char="•"/>
            </a:pPr>
            <a:r>
              <a:rPr lang="en-US" b="0" dirty="0">
                <a:solidFill>
                  <a:schemeClr val="tx1"/>
                </a:solidFill>
              </a:rPr>
              <a:t>ARS Pharmaceuticals (</a:t>
            </a:r>
            <a:r>
              <a:rPr lang="en-US" b="0" dirty="0">
                <a:solidFill>
                  <a:schemeClr val="tx1"/>
                </a:solidFill>
                <a:hlinkClick r:id="rId2"/>
              </a:rPr>
              <a:t>www.neffy.com</a:t>
            </a:r>
            <a:r>
              <a:rPr lang="en-US" b="0" dirty="0">
                <a:solidFill>
                  <a:schemeClr val="tx1"/>
                </a:solidFill>
              </a:rPr>
              <a:t>) provides additional secondary packaging that is convenient to carry and includes appropriate labeling per FDA recommendations in the Prescribing Information</a:t>
            </a:r>
          </a:p>
        </p:txBody>
      </p:sp>
      <p:sp>
        <p:nvSpPr>
          <p:cNvPr id="4" name="Footer Placeholder 3">
            <a:extLst>
              <a:ext uri="{FF2B5EF4-FFF2-40B4-BE49-F238E27FC236}">
                <a16:creationId xmlns:a16="http://schemas.microsoft.com/office/drawing/2014/main" id="{0C3D16D6-52FB-F29A-FFAB-E26ADF523676}"/>
              </a:ext>
            </a:extLst>
          </p:cNvPr>
          <p:cNvSpPr>
            <a:spLocks noGrp="1"/>
          </p:cNvSpPr>
          <p:nvPr>
            <p:ph type="ftr" sz="quarter" idx="4294967295"/>
          </p:nvPr>
        </p:nvSpPr>
        <p:spPr>
          <a:xfrm>
            <a:off x="838200" y="5868956"/>
            <a:ext cx="10515599" cy="592662"/>
          </a:xfrm>
          <a:prstGeom prst="rect">
            <a:avLst/>
          </a:prstGeom>
        </p:spPr>
        <p:txBody>
          <a:bodyPr/>
          <a:lstStyle/>
          <a:p>
            <a:pPr marL="0" marR="0">
              <a:spcBef>
                <a:spcPts val="200"/>
              </a:spcBef>
              <a:spcAft>
                <a:spcPts val="200"/>
              </a:spcAft>
              <a:tabLst>
                <a:tab pos="360045" algn="l"/>
              </a:tabLst>
            </a:pPr>
            <a:r>
              <a:rPr lang="en-US" sz="1000" kern="100">
                <a:solidFill>
                  <a:schemeClr val="tx1"/>
                </a:solidFill>
                <a:effectLst/>
                <a:latin typeface="+mn-lt"/>
                <a:cs typeface="Times New Roman" panose="02020603050405020304" pitchFamily="18" charset="0"/>
              </a:rPr>
              <a:t>Footer</a:t>
            </a:r>
            <a:endParaRPr lang="en-US" sz="1000" kern="100" dirty="0">
              <a:solidFill>
                <a:schemeClr val="tx1"/>
              </a:solidFill>
              <a:effectLst/>
              <a:latin typeface="+mn-l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A5750DD9-E2CE-645F-8085-FC48B16CEB95}"/>
              </a:ext>
            </a:extLst>
          </p:cNvPr>
          <p:cNvGrpSpPr>
            <a:grpSpLocks/>
          </p:cNvGrpSpPr>
          <p:nvPr/>
        </p:nvGrpSpPr>
        <p:grpSpPr bwMode="auto">
          <a:xfrm>
            <a:off x="504170" y="1206500"/>
            <a:ext cx="2594630" cy="2362200"/>
            <a:chOff x="258" y="75"/>
            <a:chExt cx="1220" cy="1300"/>
          </a:xfrm>
        </p:grpSpPr>
        <p:pic>
          <p:nvPicPr>
            <p:cNvPr id="6" name="Picture 5">
              <a:extLst>
                <a:ext uri="{FF2B5EF4-FFF2-40B4-BE49-F238E27FC236}">
                  <a16:creationId xmlns:a16="http://schemas.microsoft.com/office/drawing/2014/main" id="{D1C9CC53-3C53-D111-E86A-9D1FBCB03047}"/>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 y="75"/>
              <a:ext cx="1220"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A close-up of a medical kit&#10;&#10;Description automatically generated">
            <a:extLst>
              <a:ext uri="{FF2B5EF4-FFF2-40B4-BE49-F238E27FC236}">
                <a16:creationId xmlns:a16="http://schemas.microsoft.com/office/drawing/2014/main" id="{B6E1722E-0638-8340-8CEE-18F50C1403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47293"/>
            <a:ext cx="4124679" cy="3093509"/>
          </a:xfrm>
          <a:prstGeom prst="rect">
            <a:avLst/>
          </a:prstGeom>
        </p:spPr>
      </p:pic>
    </p:spTree>
    <p:extLst>
      <p:ext uri="{BB962C8B-B14F-4D97-AF65-F5344CB8AC3E}">
        <p14:creationId xmlns:p14="http://schemas.microsoft.com/office/powerpoint/2010/main" val="242003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66A7-F5B1-5B54-F055-C3439444114C}"/>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3468ED22-7064-72BB-B5D7-0FD36DC99755}"/>
              </a:ext>
            </a:extLst>
          </p:cNvPr>
          <p:cNvSpPr>
            <a:spLocks noGrp="1"/>
          </p:cNvSpPr>
          <p:nvPr>
            <p:ph idx="1"/>
          </p:nvPr>
        </p:nvSpPr>
        <p:spPr>
          <a:xfrm>
            <a:off x="4381500" y="1854963"/>
            <a:ext cx="6972300" cy="4322000"/>
          </a:xfrm>
        </p:spPr>
        <p:txBody>
          <a:bodyPr/>
          <a:lstStyle/>
          <a:p>
            <a:r>
              <a:rPr lang="en-US" sz="2800" b="1" kern="0" dirty="0">
                <a:solidFill>
                  <a:schemeClr val="tx1"/>
                </a:solidFill>
                <a:effectLst/>
                <a:latin typeface="Arial" panose="020B0604020202020204" pitchFamily="34" charset="0"/>
                <a:ea typeface="DengXian" panose="02010600030101010101" pitchFamily="2" charset="-122"/>
              </a:rPr>
              <a:t>Hold</a:t>
            </a:r>
            <a:r>
              <a:rPr lang="en-US" sz="2800" b="1" kern="0" spc="-30"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device</a:t>
            </a:r>
            <a:r>
              <a:rPr lang="en-US" sz="2800" b="1" kern="0" spc="-2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as</a:t>
            </a:r>
            <a:r>
              <a:rPr lang="en-US" sz="2800" b="1" kern="0" spc="-30"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shown</a:t>
            </a:r>
            <a:r>
              <a:rPr lang="en-US" sz="2800" b="1" kern="0" spc="-25" dirty="0">
                <a:solidFill>
                  <a:schemeClr val="tx1"/>
                </a:solidFill>
                <a:effectLst/>
                <a:latin typeface="Arial" panose="020B0604020202020204" pitchFamily="34" charset="0"/>
                <a:ea typeface="DengXian" panose="02010600030101010101" pitchFamily="2" charset="-122"/>
              </a:rPr>
              <a:t> </a:t>
            </a:r>
          </a:p>
          <a:p>
            <a:pPr marL="285750" indent="-285750">
              <a:buFont typeface="Arial" panose="020B0604020202020204" pitchFamily="34" charset="0"/>
              <a:buChar char="•"/>
            </a:pPr>
            <a:r>
              <a:rPr lang="en-US" b="0" kern="0" spc="-25" dirty="0">
                <a:solidFill>
                  <a:schemeClr val="tx1"/>
                </a:solidFill>
                <a:latin typeface="Arial" panose="020B0604020202020204" pitchFamily="34" charset="0"/>
                <a:ea typeface="DengXian" panose="02010600030101010101" pitchFamily="2" charset="-122"/>
              </a:rPr>
              <a:t>Hold the device with your thumb on the bottom of the plunger and a finger on either side of the nozzle</a:t>
            </a:r>
          </a:p>
          <a:p>
            <a:pPr marL="285750" indent="-285750">
              <a:buFont typeface="Arial" panose="020B0604020202020204" pitchFamily="34" charset="0"/>
              <a:buChar char="•"/>
            </a:pPr>
            <a:r>
              <a:rPr lang="en-US" kern="0" spc="-25" dirty="0">
                <a:solidFill>
                  <a:schemeClr val="tx1"/>
                </a:solidFill>
                <a:latin typeface="Arial" panose="020B0604020202020204" pitchFamily="34" charset="0"/>
                <a:ea typeface="DengXian" panose="02010600030101010101" pitchFamily="2" charset="-122"/>
              </a:rPr>
              <a:t>Do not</a:t>
            </a:r>
            <a:r>
              <a:rPr lang="en-US" b="0" kern="0" spc="-25" dirty="0">
                <a:solidFill>
                  <a:schemeClr val="tx1"/>
                </a:solidFill>
                <a:latin typeface="Arial" panose="020B0604020202020204" pitchFamily="34" charset="0"/>
                <a:ea typeface="DengXian" panose="02010600030101010101" pitchFamily="2" charset="-122"/>
              </a:rPr>
              <a:t> pull or push the plunger before activation</a:t>
            </a:r>
          </a:p>
          <a:p>
            <a:pPr marL="285750" indent="-285750">
              <a:buFont typeface="Arial" panose="020B0604020202020204" pitchFamily="34" charset="0"/>
              <a:buChar char="•"/>
            </a:pPr>
            <a:r>
              <a:rPr lang="en-US" kern="0" spc="-25" dirty="0">
                <a:solidFill>
                  <a:schemeClr val="tx1"/>
                </a:solidFill>
                <a:latin typeface="Arial" panose="020B0604020202020204" pitchFamily="34" charset="0"/>
                <a:ea typeface="DengXian" panose="02010600030101010101" pitchFamily="2" charset="-122"/>
              </a:rPr>
              <a:t>Do not </a:t>
            </a:r>
            <a:r>
              <a:rPr lang="en-US" b="0" kern="0" spc="-25" dirty="0">
                <a:solidFill>
                  <a:schemeClr val="tx1"/>
                </a:solidFill>
                <a:latin typeface="Arial" panose="020B0604020202020204" pitchFamily="34" charset="0"/>
                <a:ea typeface="DengXian" panose="02010600030101010101" pitchFamily="2" charset="-122"/>
              </a:rPr>
              <a:t>test or prime (pre-spray).  Each device has only 1 spray (dose).</a:t>
            </a:r>
            <a:endParaRPr lang="en-US" kern="0" spc="-25" dirty="0">
              <a:solidFill>
                <a:schemeClr val="tx1"/>
              </a:solidFill>
              <a:latin typeface="Arial" panose="020B0604020202020204" pitchFamily="34" charset="0"/>
              <a:ea typeface="DengXian" panose="02010600030101010101" pitchFamily="2" charset="-122"/>
            </a:endParaRPr>
          </a:p>
          <a:p>
            <a:pPr marL="342900" indent="-342900">
              <a:buFont typeface="Arial" panose="020B0604020202020204" pitchFamily="34" charset="0"/>
              <a:buChar char="•"/>
            </a:pPr>
            <a:endParaRPr lang="en-US" dirty="0">
              <a:solidFill>
                <a:schemeClr val="tx1"/>
              </a:solidFill>
            </a:endParaRPr>
          </a:p>
        </p:txBody>
      </p:sp>
      <p:grpSp>
        <p:nvGrpSpPr>
          <p:cNvPr id="7" name="Group 6">
            <a:extLst>
              <a:ext uri="{FF2B5EF4-FFF2-40B4-BE49-F238E27FC236}">
                <a16:creationId xmlns:a16="http://schemas.microsoft.com/office/drawing/2014/main" id="{DD1CFC0E-4E25-0A6D-0EB7-86C1865AD1AF}"/>
              </a:ext>
            </a:extLst>
          </p:cNvPr>
          <p:cNvGrpSpPr>
            <a:grpSpLocks/>
          </p:cNvGrpSpPr>
          <p:nvPr/>
        </p:nvGrpSpPr>
        <p:grpSpPr bwMode="auto">
          <a:xfrm>
            <a:off x="838200" y="2212585"/>
            <a:ext cx="2146300" cy="2829315"/>
            <a:chOff x="339" y="340"/>
            <a:chExt cx="940" cy="1500"/>
          </a:xfrm>
        </p:grpSpPr>
        <p:pic>
          <p:nvPicPr>
            <p:cNvPr id="8" name="Picture 7">
              <a:extLst>
                <a:ext uri="{FF2B5EF4-FFF2-40B4-BE49-F238E27FC236}">
                  <a16:creationId xmlns:a16="http://schemas.microsoft.com/office/drawing/2014/main" id="{9256D04E-C680-AC59-6051-AE0FF8E71CB1}"/>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 y="340"/>
              <a:ext cx="94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11131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5EF5-5297-16DA-06DB-008D4C84A790}"/>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FCAB57F8-7676-8D88-3586-237020312C01}"/>
              </a:ext>
            </a:extLst>
          </p:cNvPr>
          <p:cNvSpPr>
            <a:spLocks noGrp="1"/>
          </p:cNvSpPr>
          <p:nvPr>
            <p:ph idx="1"/>
          </p:nvPr>
        </p:nvSpPr>
        <p:spPr>
          <a:xfrm>
            <a:off x="4508500" y="1714500"/>
            <a:ext cx="6845300" cy="4462463"/>
          </a:xfrm>
        </p:spPr>
        <p:txBody>
          <a:bodyPr/>
          <a:lstStyle/>
          <a:p>
            <a:r>
              <a:rPr lang="en-US" sz="2800" kern="0" dirty="0">
                <a:solidFill>
                  <a:schemeClr val="tx1"/>
                </a:solidFill>
                <a:effectLst/>
                <a:latin typeface="Arial" panose="020B0604020202020204" pitchFamily="34" charset="0"/>
                <a:ea typeface="DengXian" panose="02010600030101010101" pitchFamily="2" charset="-122"/>
              </a:rPr>
              <a:t>Insert the nozzle into a nostril until</a:t>
            </a:r>
            <a:r>
              <a:rPr lang="en-US" sz="2800" kern="0" spc="-25" dirty="0">
                <a:solidFill>
                  <a:schemeClr val="tx1"/>
                </a:solidFill>
                <a:effectLst/>
                <a:latin typeface="Arial" panose="020B0604020202020204" pitchFamily="34" charset="0"/>
                <a:ea typeface="DengXian" panose="02010600030101010101" pitchFamily="2" charset="-122"/>
              </a:rPr>
              <a:t> </a:t>
            </a:r>
            <a:r>
              <a:rPr lang="en-US" sz="2800" kern="0" dirty="0">
                <a:solidFill>
                  <a:schemeClr val="tx1"/>
                </a:solidFill>
                <a:effectLst/>
                <a:latin typeface="Arial" panose="020B0604020202020204" pitchFamily="34" charset="0"/>
                <a:ea typeface="DengXian" panose="02010600030101010101" pitchFamily="2" charset="-122"/>
              </a:rPr>
              <a:t>your</a:t>
            </a:r>
            <a:r>
              <a:rPr lang="en-US" sz="2800" kern="0" spc="-25" dirty="0">
                <a:solidFill>
                  <a:schemeClr val="tx1"/>
                </a:solidFill>
                <a:effectLst/>
                <a:latin typeface="Arial" panose="020B0604020202020204" pitchFamily="34" charset="0"/>
                <a:ea typeface="DengXian" panose="02010600030101010101" pitchFamily="2" charset="-122"/>
              </a:rPr>
              <a:t> </a:t>
            </a:r>
            <a:r>
              <a:rPr lang="en-US" sz="2800" kern="0" dirty="0">
                <a:solidFill>
                  <a:schemeClr val="tx1"/>
                </a:solidFill>
                <a:effectLst/>
                <a:latin typeface="Arial" panose="020B0604020202020204" pitchFamily="34" charset="0"/>
                <a:ea typeface="DengXian" panose="02010600030101010101" pitchFamily="2" charset="-122"/>
              </a:rPr>
              <a:t>fingers</a:t>
            </a:r>
            <a:r>
              <a:rPr lang="en-US" sz="2800" kern="0" spc="-25" dirty="0">
                <a:solidFill>
                  <a:schemeClr val="tx1"/>
                </a:solidFill>
                <a:effectLst/>
                <a:latin typeface="Arial" panose="020B0604020202020204" pitchFamily="34" charset="0"/>
                <a:ea typeface="DengXian" panose="02010600030101010101" pitchFamily="2" charset="-122"/>
              </a:rPr>
              <a:t> </a:t>
            </a:r>
            <a:r>
              <a:rPr lang="en-US" sz="2800" kern="0" dirty="0">
                <a:solidFill>
                  <a:schemeClr val="tx1"/>
                </a:solidFill>
                <a:effectLst/>
                <a:latin typeface="Arial" panose="020B0604020202020204" pitchFamily="34" charset="0"/>
                <a:ea typeface="DengXian" panose="02010600030101010101" pitchFamily="2" charset="-122"/>
              </a:rPr>
              <a:t>touch</a:t>
            </a:r>
            <a:r>
              <a:rPr lang="en-US" sz="2800" kern="0" spc="-25" dirty="0">
                <a:solidFill>
                  <a:schemeClr val="tx1"/>
                </a:solidFill>
                <a:effectLst/>
                <a:latin typeface="Arial" panose="020B0604020202020204" pitchFamily="34" charset="0"/>
                <a:ea typeface="DengXian" panose="02010600030101010101" pitchFamily="2" charset="-122"/>
              </a:rPr>
              <a:t> </a:t>
            </a:r>
            <a:r>
              <a:rPr lang="en-US" sz="2800" kern="0" dirty="0">
                <a:solidFill>
                  <a:schemeClr val="tx1"/>
                </a:solidFill>
                <a:effectLst/>
                <a:latin typeface="Arial" panose="020B0604020202020204" pitchFamily="34" charset="0"/>
                <a:ea typeface="DengXian" panose="02010600030101010101" pitchFamily="2" charset="-122"/>
              </a:rPr>
              <a:t>your</a:t>
            </a:r>
            <a:r>
              <a:rPr lang="en-US" sz="2800" kern="0" spc="-25" dirty="0">
                <a:solidFill>
                  <a:schemeClr val="tx1"/>
                </a:solidFill>
                <a:effectLst/>
                <a:latin typeface="Arial" panose="020B0604020202020204" pitchFamily="34" charset="0"/>
                <a:ea typeface="DengXian" panose="02010600030101010101" pitchFamily="2" charset="-122"/>
              </a:rPr>
              <a:t> </a:t>
            </a:r>
            <a:r>
              <a:rPr lang="en-US" sz="2800" kern="0" dirty="0">
                <a:solidFill>
                  <a:schemeClr val="tx1"/>
                </a:solidFill>
                <a:effectLst/>
                <a:latin typeface="Arial" panose="020B0604020202020204" pitchFamily="34" charset="0"/>
                <a:ea typeface="DengXian" panose="02010600030101010101" pitchFamily="2" charset="-122"/>
              </a:rPr>
              <a:t>nose </a:t>
            </a:r>
          </a:p>
          <a:p>
            <a:pPr marL="571500" indent="-571500">
              <a:buFont typeface="Arial" panose="020B0604020202020204" pitchFamily="34" charset="0"/>
              <a:buChar char="•"/>
            </a:pPr>
            <a:r>
              <a:rPr lang="en-US" kern="0" dirty="0">
                <a:solidFill>
                  <a:schemeClr val="tx1"/>
                </a:solidFill>
                <a:latin typeface="Arial" panose="020B0604020202020204" pitchFamily="34" charset="0"/>
                <a:ea typeface="DengXian" panose="02010600030101010101" pitchFamily="2" charset="-122"/>
              </a:rPr>
              <a:t>Keep the nozzle straight</a:t>
            </a:r>
            <a:r>
              <a:rPr lang="en-US" b="0" kern="0" dirty="0">
                <a:solidFill>
                  <a:schemeClr val="tx1"/>
                </a:solidFill>
                <a:latin typeface="Arial" panose="020B0604020202020204" pitchFamily="34" charset="0"/>
                <a:ea typeface="DengXian" panose="02010600030101010101" pitchFamily="2" charset="-122"/>
              </a:rPr>
              <a:t> into the nose pointed towards your forehead</a:t>
            </a:r>
          </a:p>
          <a:p>
            <a:pPr marL="571500" indent="-571500">
              <a:buFont typeface="Arial" panose="020B0604020202020204" pitchFamily="34" charset="0"/>
              <a:buChar char="•"/>
            </a:pPr>
            <a:r>
              <a:rPr lang="en-US" kern="0" dirty="0">
                <a:solidFill>
                  <a:schemeClr val="tx1"/>
                </a:solidFill>
                <a:latin typeface="Arial" panose="020B0604020202020204" pitchFamily="34" charset="0"/>
                <a:ea typeface="DengXian" panose="02010600030101010101" pitchFamily="2" charset="-122"/>
              </a:rPr>
              <a:t>Do not </a:t>
            </a:r>
            <a:r>
              <a:rPr lang="en-US" b="0" kern="0" dirty="0">
                <a:solidFill>
                  <a:schemeClr val="tx1"/>
                </a:solidFill>
                <a:latin typeface="Arial" panose="020B0604020202020204" pitchFamily="34" charset="0"/>
                <a:ea typeface="DengXian" panose="02010600030101010101" pitchFamily="2" charset="-122"/>
              </a:rPr>
              <a:t>point (angle) the nozzle to the nasal septum (wall between your 2 nostrils) or outer wall of the nose.</a:t>
            </a:r>
            <a:endParaRPr lang="en-US" sz="3200" dirty="0">
              <a:solidFill>
                <a:schemeClr val="tx1"/>
              </a:solidFill>
            </a:endParaRPr>
          </a:p>
        </p:txBody>
      </p:sp>
      <p:pic>
        <p:nvPicPr>
          <p:cNvPr id="5" name="Picture 4">
            <a:extLst>
              <a:ext uri="{FF2B5EF4-FFF2-40B4-BE49-F238E27FC236}">
                <a16:creationId xmlns:a16="http://schemas.microsoft.com/office/drawing/2014/main" id="{835AC3EA-912E-28EE-346A-33507FA4A2E1}"/>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838200" y="2142363"/>
            <a:ext cx="2781300" cy="2573274"/>
          </a:xfrm>
          <a:prstGeom prst="rect">
            <a:avLst/>
          </a:prstGeom>
          <a:noFill/>
          <a:ln>
            <a:noFill/>
          </a:ln>
        </p:spPr>
      </p:pic>
    </p:spTree>
    <p:extLst>
      <p:ext uri="{BB962C8B-B14F-4D97-AF65-F5344CB8AC3E}">
        <p14:creationId xmlns:p14="http://schemas.microsoft.com/office/powerpoint/2010/main" val="1320922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CF28-BC9A-2400-D662-DF758EFF0416}"/>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4833E82B-14C0-D5BB-A692-7B1081CEC0D6}"/>
              </a:ext>
            </a:extLst>
          </p:cNvPr>
          <p:cNvSpPr>
            <a:spLocks noGrp="1"/>
          </p:cNvSpPr>
          <p:nvPr>
            <p:ph idx="1"/>
          </p:nvPr>
        </p:nvSpPr>
        <p:spPr>
          <a:xfrm>
            <a:off x="4074984" y="1196179"/>
            <a:ext cx="7734300" cy="4228437"/>
          </a:xfrm>
        </p:spPr>
        <p:txBody>
          <a:bodyPr/>
          <a:lstStyle/>
          <a:p>
            <a:r>
              <a:rPr lang="en-US" sz="2800" b="1" kern="0" dirty="0">
                <a:solidFill>
                  <a:schemeClr val="tx1"/>
                </a:solidFill>
                <a:effectLst/>
                <a:latin typeface="Arial" panose="020B0604020202020204" pitchFamily="34" charset="0"/>
                <a:ea typeface="DengXian" panose="02010600030101010101" pitchFamily="2" charset="-122"/>
              </a:rPr>
              <a:t>Press plunger up firmly until it snaps</a:t>
            </a:r>
            <a:r>
              <a:rPr lang="en-US" sz="2800" b="1" kern="0" spc="-3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up</a:t>
            </a:r>
            <a:r>
              <a:rPr lang="en-US" sz="2800" b="1" kern="0" spc="-3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and</a:t>
            </a:r>
            <a:r>
              <a:rPr lang="en-US" sz="2800" b="1" kern="0" spc="-3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sprays</a:t>
            </a:r>
            <a:r>
              <a:rPr lang="en-US" sz="2800" b="1" kern="0" spc="-35" dirty="0">
                <a:solidFill>
                  <a:schemeClr val="tx1"/>
                </a:solidFill>
                <a:effectLst/>
                <a:latin typeface="Arial" panose="020B0604020202020204" pitchFamily="34" charset="0"/>
                <a:ea typeface="DengXian" panose="02010600030101010101" pitchFamily="2" charset="-122"/>
              </a:rPr>
              <a:t> liquid </a:t>
            </a:r>
            <a:r>
              <a:rPr lang="en-US" sz="2800" b="1" kern="0" dirty="0">
                <a:solidFill>
                  <a:schemeClr val="tx1"/>
                </a:solidFill>
                <a:effectLst/>
                <a:latin typeface="Arial" panose="020B0604020202020204" pitchFamily="34" charset="0"/>
                <a:ea typeface="DengXian" panose="02010600030101010101" pitchFamily="2" charset="-122"/>
              </a:rPr>
              <a:t>into</a:t>
            </a:r>
            <a:r>
              <a:rPr lang="en-US" sz="2800" b="1" kern="0" spc="-3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the</a:t>
            </a:r>
            <a:r>
              <a:rPr lang="en-US" sz="2800" b="1" kern="0" spc="-35" dirty="0">
                <a:solidFill>
                  <a:schemeClr val="tx1"/>
                </a:solidFill>
                <a:effectLst/>
                <a:latin typeface="Arial" panose="020B0604020202020204" pitchFamily="34" charset="0"/>
                <a:ea typeface="DengXian" panose="02010600030101010101" pitchFamily="2" charset="-122"/>
              </a:rPr>
              <a:t> </a:t>
            </a:r>
            <a:r>
              <a:rPr lang="en-US" sz="2800" b="1" kern="0" dirty="0">
                <a:solidFill>
                  <a:schemeClr val="tx1"/>
                </a:solidFill>
                <a:effectLst/>
                <a:latin typeface="Arial" panose="020B0604020202020204" pitchFamily="34" charset="0"/>
                <a:ea typeface="DengXian" panose="02010600030101010101" pitchFamily="2" charset="-122"/>
              </a:rPr>
              <a:t>nostril </a:t>
            </a:r>
          </a:p>
          <a:p>
            <a:pPr marL="342900" indent="-342900">
              <a:buFont typeface="Arial" panose="020B0604020202020204" pitchFamily="34" charset="0"/>
              <a:buChar char="•"/>
            </a:pPr>
            <a:r>
              <a:rPr lang="en-US" kern="0" dirty="0">
                <a:solidFill>
                  <a:schemeClr val="tx1"/>
                </a:solidFill>
                <a:latin typeface="Arial" panose="020B0604020202020204" pitchFamily="34" charset="0"/>
                <a:ea typeface="DengXian" panose="02010600030101010101" pitchFamily="2" charset="-122"/>
              </a:rPr>
              <a:t>Do not</a:t>
            </a:r>
            <a:r>
              <a:rPr lang="en-US" b="0" kern="0" dirty="0">
                <a:solidFill>
                  <a:schemeClr val="tx1"/>
                </a:solidFill>
                <a:latin typeface="Arial" panose="020B0604020202020204" pitchFamily="34" charset="0"/>
                <a:ea typeface="DengXian" panose="02010600030101010101" pitchFamily="2" charset="-122"/>
              </a:rPr>
              <a:t> sniff in during or after the dose is given. Sniffing in with </a:t>
            </a:r>
            <a:r>
              <a:rPr lang="en-US" i="1" kern="0" dirty="0">
                <a:solidFill>
                  <a:schemeClr val="tx1"/>
                </a:solidFill>
                <a:latin typeface="Arial" panose="020B0604020202020204" pitchFamily="34" charset="0"/>
                <a:ea typeface="DengXian" panose="02010600030101010101" pitchFamily="2" charset="-122"/>
              </a:rPr>
              <a:t>neffy</a:t>
            </a:r>
            <a:r>
              <a:rPr lang="en-US" b="0" kern="0" dirty="0">
                <a:solidFill>
                  <a:schemeClr val="tx1"/>
                </a:solidFill>
                <a:latin typeface="Arial" panose="020B0604020202020204" pitchFamily="34" charset="0"/>
                <a:ea typeface="DengXian" panose="02010600030101010101" pitchFamily="2" charset="-122"/>
              </a:rPr>
              <a:t> has not shown any meaningful difference in absorption but with some nasal product can allow drug to go into the throat.</a:t>
            </a:r>
          </a:p>
          <a:p>
            <a:pPr marL="342900" indent="-342900">
              <a:buFont typeface="Arial" panose="020B0604020202020204" pitchFamily="34" charset="0"/>
              <a:buChar char="•"/>
            </a:pPr>
            <a:r>
              <a:rPr lang="en-US" b="0" kern="0" dirty="0">
                <a:solidFill>
                  <a:schemeClr val="tx1"/>
                </a:solidFill>
                <a:latin typeface="Arial" panose="020B0604020202020204" pitchFamily="34" charset="0"/>
                <a:ea typeface="DengXian" panose="02010600030101010101" pitchFamily="2" charset="-122"/>
              </a:rPr>
              <a:t>If any liquid drips out of the nose, you may need to give a second dose of </a:t>
            </a:r>
            <a:r>
              <a:rPr lang="en-US" i="1" kern="0" dirty="0">
                <a:solidFill>
                  <a:schemeClr val="tx1"/>
                </a:solidFill>
                <a:latin typeface="Arial" panose="020B0604020202020204" pitchFamily="34" charset="0"/>
                <a:ea typeface="DengXian" panose="02010600030101010101" pitchFamily="2" charset="-122"/>
              </a:rPr>
              <a:t>neffy</a:t>
            </a:r>
            <a:r>
              <a:rPr lang="en-US" b="0" kern="0" dirty="0">
                <a:solidFill>
                  <a:schemeClr val="tx1"/>
                </a:solidFill>
                <a:latin typeface="Arial" panose="020B0604020202020204" pitchFamily="34" charset="0"/>
                <a:ea typeface="DengXian" panose="02010600030101010101" pitchFamily="2" charset="-122"/>
              </a:rPr>
              <a:t> after checking symptoms.  If a response is seen within 5 to 10 minutes a second dose may not be necessary.</a:t>
            </a:r>
            <a:endParaRPr lang="en-US" sz="2000" dirty="0">
              <a:solidFill>
                <a:schemeClr val="tx1"/>
              </a:solidFill>
            </a:endParaRPr>
          </a:p>
        </p:txBody>
      </p:sp>
      <p:grpSp>
        <p:nvGrpSpPr>
          <p:cNvPr id="5" name="Group 4">
            <a:extLst>
              <a:ext uri="{FF2B5EF4-FFF2-40B4-BE49-F238E27FC236}">
                <a16:creationId xmlns:a16="http://schemas.microsoft.com/office/drawing/2014/main" id="{1731644C-ABD5-58A6-8BB2-78B59433E1AB}"/>
              </a:ext>
            </a:extLst>
          </p:cNvPr>
          <p:cNvGrpSpPr>
            <a:grpSpLocks/>
          </p:cNvGrpSpPr>
          <p:nvPr/>
        </p:nvGrpSpPr>
        <p:grpSpPr bwMode="auto">
          <a:xfrm>
            <a:off x="928739" y="1988168"/>
            <a:ext cx="2450148" cy="2490470"/>
            <a:chOff x="134" y="107"/>
            <a:chExt cx="1440" cy="1440"/>
          </a:xfrm>
        </p:grpSpPr>
        <p:pic>
          <p:nvPicPr>
            <p:cNvPr id="6" name="Picture 5">
              <a:extLst>
                <a:ext uri="{FF2B5EF4-FFF2-40B4-BE49-F238E27FC236}">
                  <a16:creationId xmlns:a16="http://schemas.microsoft.com/office/drawing/2014/main" id="{608CFE26-CDAF-4EBC-E01F-6CB43F8FADD9}"/>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 y="107"/>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B966E33-411A-22D1-DE0A-824FB6E3F5AF}"/>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213" y="607"/>
              <a:ext cx="20"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D07046A7-7A01-1FD7-30D0-83C58C5A7E79}"/>
              </a:ext>
            </a:extLst>
          </p:cNvPr>
          <p:cNvSpPr txBox="1"/>
          <p:nvPr/>
        </p:nvSpPr>
        <p:spPr>
          <a:xfrm>
            <a:off x="1184189" y="5553011"/>
            <a:ext cx="10169611" cy="769441"/>
          </a:xfrm>
          <a:prstGeom prst="rect">
            <a:avLst/>
          </a:prstGeom>
          <a:noFill/>
        </p:spPr>
        <p:txBody>
          <a:bodyPr wrap="square">
            <a:spAutoFit/>
          </a:bodyPr>
          <a:lstStyle/>
          <a:p>
            <a:r>
              <a:rPr lang="en-US" sz="2200" b="1" kern="0" spc="-25" dirty="0">
                <a:solidFill>
                  <a:schemeClr val="tx1"/>
                </a:solidFill>
                <a:ea typeface="DengXian" panose="02010600030101010101" pitchFamily="2" charset="-122"/>
              </a:rPr>
              <a:t>For Caregiver Administration follow the same recommendations and dosing procedures, but from a caregiver perspective dosing a patient.</a:t>
            </a:r>
            <a:endParaRPr lang="en-US" sz="2200" b="1" kern="0" spc="-25" dirty="0">
              <a:solidFill>
                <a:schemeClr val="tx1"/>
              </a:solidFill>
              <a:effectLst/>
              <a:ea typeface="DengXian" panose="02010600030101010101" pitchFamily="2" charset="-122"/>
            </a:endParaRPr>
          </a:p>
        </p:txBody>
      </p:sp>
    </p:spTree>
    <p:extLst>
      <p:ext uri="{BB962C8B-B14F-4D97-AF65-F5344CB8AC3E}">
        <p14:creationId xmlns:p14="http://schemas.microsoft.com/office/powerpoint/2010/main" val="2507108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038A-9674-C842-9F8A-0303CD380C16}"/>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5F7A74A4-D15D-B6D3-869E-51B42AB71C74}"/>
              </a:ext>
            </a:extLst>
          </p:cNvPr>
          <p:cNvSpPr>
            <a:spLocks noGrp="1"/>
          </p:cNvSpPr>
          <p:nvPr>
            <p:ph idx="1"/>
          </p:nvPr>
        </p:nvSpPr>
        <p:spPr>
          <a:xfrm>
            <a:off x="838200" y="1341120"/>
            <a:ext cx="10680700" cy="4835843"/>
          </a:xfrm>
        </p:spPr>
        <p:txBody>
          <a:bodyPr/>
          <a:lstStyle/>
          <a:p>
            <a:r>
              <a:rPr lang="en-US" sz="2800" dirty="0">
                <a:solidFill>
                  <a:schemeClr val="tx1"/>
                </a:solidFill>
              </a:rPr>
              <a:t>After dosing neffy</a:t>
            </a:r>
          </a:p>
          <a:p>
            <a:pPr marL="342900" indent="-342900">
              <a:buFont typeface="Arial" panose="020B0604020202020204" pitchFamily="34" charset="0"/>
              <a:buChar char="•"/>
            </a:pPr>
            <a:r>
              <a:rPr lang="en-US" sz="2800" dirty="0">
                <a:solidFill>
                  <a:schemeClr val="tx1"/>
                </a:solidFill>
              </a:rPr>
              <a:t>If needed, </a:t>
            </a:r>
            <a:r>
              <a:rPr lang="en-US" sz="2800" b="0" dirty="0">
                <a:solidFill>
                  <a:schemeClr val="tx1"/>
                </a:solidFill>
              </a:rPr>
              <a:t>get additional emergency help for further treatment of the allergic emergency (anaphylaxis).  Tell them that a </a:t>
            </a:r>
            <a:r>
              <a:rPr lang="en-US" sz="2800" i="1" dirty="0">
                <a:solidFill>
                  <a:schemeClr val="tx1"/>
                </a:solidFill>
              </a:rPr>
              <a:t>neffy</a:t>
            </a:r>
            <a:r>
              <a:rPr lang="en-US" sz="2800" b="0" dirty="0">
                <a:solidFill>
                  <a:schemeClr val="tx1"/>
                </a:solidFill>
              </a:rPr>
              <a:t> nasal spray has been used to avoid overdose of epinephrine.</a:t>
            </a:r>
          </a:p>
          <a:p>
            <a:pPr marL="342900" indent="-342900">
              <a:buFont typeface="Arial" panose="020B0604020202020204" pitchFamily="34" charset="0"/>
              <a:buChar char="•"/>
            </a:pPr>
            <a:r>
              <a:rPr lang="en-US" sz="2800" b="0" dirty="0">
                <a:solidFill>
                  <a:schemeClr val="tx1"/>
                </a:solidFill>
              </a:rPr>
              <a:t>Before you receive </a:t>
            </a:r>
            <a:r>
              <a:rPr lang="en-US" sz="2800" i="1" dirty="0">
                <a:solidFill>
                  <a:schemeClr val="tx1"/>
                </a:solidFill>
              </a:rPr>
              <a:t>neffy</a:t>
            </a:r>
            <a:r>
              <a:rPr lang="en-US" sz="2800" b="0" dirty="0">
                <a:solidFill>
                  <a:schemeClr val="tx1"/>
                </a:solidFill>
              </a:rPr>
              <a:t>, your healthcare provider should talk to you about when its appropriate to get emergency medical help.</a:t>
            </a:r>
          </a:p>
          <a:p>
            <a:pPr marL="571500" lvl="1" indent="-342900"/>
            <a:r>
              <a:rPr lang="en-US" sz="2000" dirty="0"/>
              <a:t>For example: If after </a:t>
            </a:r>
            <a:r>
              <a:rPr lang="en-US" sz="2000" b="1" i="1" dirty="0"/>
              <a:t>neffy</a:t>
            </a:r>
            <a:r>
              <a:rPr lang="en-US" sz="2000" dirty="0"/>
              <a:t> is administered symptoms resolve and do not reoccur, emergency medical help may not be necessary.</a:t>
            </a:r>
          </a:p>
          <a:p>
            <a:pPr marL="571500" lvl="1" indent="-342900"/>
            <a:r>
              <a:rPr lang="en-US" sz="2000" dirty="0">
                <a:solidFill>
                  <a:schemeClr val="tx1"/>
                </a:solidFill>
              </a:rPr>
              <a:t>If a second dose of </a:t>
            </a:r>
            <a:r>
              <a:rPr lang="en-US" sz="2000" b="1" i="1" dirty="0">
                <a:solidFill>
                  <a:schemeClr val="tx1"/>
                </a:solidFill>
              </a:rPr>
              <a:t>neffy</a:t>
            </a:r>
            <a:r>
              <a:rPr lang="en-US" sz="2000" dirty="0">
                <a:solidFill>
                  <a:schemeClr val="tx1"/>
                </a:solidFill>
              </a:rPr>
              <a:t> is needed to control symptoms or symptoms return later (bi-phasic reaction), give </a:t>
            </a:r>
            <a:r>
              <a:rPr lang="en-US" sz="2000" b="1" i="1" dirty="0">
                <a:solidFill>
                  <a:schemeClr val="tx1"/>
                </a:solidFill>
              </a:rPr>
              <a:t>neffy</a:t>
            </a:r>
            <a:r>
              <a:rPr lang="en-US" sz="2000" dirty="0">
                <a:solidFill>
                  <a:schemeClr val="tx1"/>
                </a:solidFill>
              </a:rPr>
              <a:t> first and then get additional emergency medical help to treat the anaphylaxis.</a:t>
            </a:r>
          </a:p>
        </p:txBody>
      </p:sp>
    </p:spTree>
    <p:extLst>
      <p:ext uri="{BB962C8B-B14F-4D97-AF65-F5344CB8AC3E}">
        <p14:creationId xmlns:p14="http://schemas.microsoft.com/office/powerpoint/2010/main" val="1154152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B357-7C68-C6C1-ED8F-6684551DA5AC}"/>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B103EE97-4B6E-4548-9581-4B12B8CDFFF1}"/>
              </a:ext>
            </a:extLst>
          </p:cNvPr>
          <p:cNvSpPr>
            <a:spLocks noGrp="1"/>
          </p:cNvSpPr>
          <p:nvPr>
            <p:ph idx="1"/>
          </p:nvPr>
        </p:nvSpPr>
        <p:spPr>
          <a:xfrm>
            <a:off x="5003800" y="1214120"/>
            <a:ext cx="6527800" cy="4835843"/>
          </a:xfrm>
        </p:spPr>
        <p:txBody>
          <a:bodyPr/>
          <a:lstStyle/>
          <a:p>
            <a:r>
              <a:rPr lang="en-US" sz="2800" dirty="0">
                <a:solidFill>
                  <a:schemeClr val="tx1"/>
                </a:solidFill>
              </a:rPr>
              <a:t>After 5 minutes, if symptoms are not responding (getting better), give a repeat dose of </a:t>
            </a:r>
            <a:r>
              <a:rPr lang="en-US" sz="2800" i="1" dirty="0">
                <a:solidFill>
                  <a:schemeClr val="tx1"/>
                </a:solidFill>
              </a:rPr>
              <a:t>neffy</a:t>
            </a:r>
          </a:p>
          <a:p>
            <a:pPr marL="342900" indent="-342900">
              <a:buFont typeface="Arial" panose="020B0604020202020204" pitchFamily="34" charset="0"/>
              <a:buChar char="•"/>
            </a:pPr>
            <a:r>
              <a:rPr lang="en-US" b="0" dirty="0">
                <a:solidFill>
                  <a:schemeClr val="tx1"/>
                </a:solidFill>
              </a:rPr>
              <a:t>Check for symptoms after the first dose of </a:t>
            </a:r>
            <a:r>
              <a:rPr lang="en-US" i="1" dirty="0">
                <a:solidFill>
                  <a:schemeClr val="tx1"/>
                </a:solidFill>
              </a:rPr>
              <a:t>neffy</a:t>
            </a:r>
            <a:r>
              <a:rPr lang="en-US" b="0" dirty="0">
                <a:solidFill>
                  <a:schemeClr val="tx1"/>
                </a:solidFill>
              </a:rPr>
              <a:t>.</a:t>
            </a:r>
          </a:p>
          <a:p>
            <a:pPr marL="342900" indent="-342900">
              <a:buFont typeface="Arial" panose="020B0604020202020204" pitchFamily="34" charset="0"/>
              <a:buChar char="•"/>
            </a:pPr>
            <a:r>
              <a:rPr lang="en-US" b="0" dirty="0">
                <a:solidFill>
                  <a:schemeClr val="tx1"/>
                </a:solidFill>
              </a:rPr>
              <a:t>If symptoms get worse or come back, give a second dose of </a:t>
            </a:r>
            <a:r>
              <a:rPr lang="en-US" i="1" dirty="0">
                <a:solidFill>
                  <a:schemeClr val="tx1"/>
                </a:solidFill>
              </a:rPr>
              <a:t>neffy</a:t>
            </a:r>
            <a:r>
              <a:rPr lang="en-US" b="0" dirty="0">
                <a:solidFill>
                  <a:schemeClr val="tx1"/>
                </a:solidFill>
              </a:rPr>
              <a:t> in the </a:t>
            </a:r>
            <a:r>
              <a:rPr lang="en-US" dirty="0">
                <a:solidFill>
                  <a:schemeClr val="tx1"/>
                </a:solidFill>
              </a:rPr>
              <a:t>same nostril</a:t>
            </a:r>
            <a:r>
              <a:rPr lang="en-US" b="0" dirty="0">
                <a:solidFill>
                  <a:schemeClr val="tx1"/>
                </a:solidFill>
              </a:rPr>
              <a:t> starting at 5 minutes after the dose.</a:t>
            </a:r>
          </a:p>
          <a:p>
            <a:pPr marL="571500" lvl="1" indent="-342900"/>
            <a:r>
              <a:rPr lang="en-US" sz="2000" dirty="0"/>
              <a:t>Note: an additional dose of </a:t>
            </a:r>
            <a:r>
              <a:rPr lang="en-US" sz="2000" b="1" i="1" dirty="0"/>
              <a:t>neffy</a:t>
            </a:r>
            <a:r>
              <a:rPr lang="en-US" sz="2000" dirty="0"/>
              <a:t> can be given at any time, if needed, after the first, but not before waiting at least 5 minutes to see if symptoms start to respond.</a:t>
            </a:r>
            <a:endParaRPr lang="en-US" sz="2000" b="0" dirty="0">
              <a:solidFill>
                <a:schemeClr val="tx1"/>
              </a:solidFill>
            </a:endParaRPr>
          </a:p>
          <a:p>
            <a:endParaRPr lang="en-US" dirty="0">
              <a:solidFill>
                <a:schemeClr val="tx1"/>
              </a:solidFill>
            </a:endParaRPr>
          </a:p>
        </p:txBody>
      </p:sp>
      <p:grpSp>
        <p:nvGrpSpPr>
          <p:cNvPr id="4" name="Group 3">
            <a:extLst>
              <a:ext uri="{FF2B5EF4-FFF2-40B4-BE49-F238E27FC236}">
                <a16:creationId xmlns:a16="http://schemas.microsoft.com/office/drawing/2014/main" id="{2AE8427C-8761-CB35-9813-251F52A44927}"/>
              </a:ext>
            </a:extLst>
          </p:cNvPr>
          <p:cNvGrpSpPr>
            <a:grpSpLocks/>
          </p:cNvGrpSpPr>
          <p:nvPr/>
        </p:nvGrpSpPr>
        <p:grpSpPr bwMode="auto">
          <a:xfrm>
            <a:off x="1221740" y="1763394"/>
            <a:ext cx="2766060" cy="3011805"/>
            <a:chOff x="81" y="214"/>
            <a:chExt cx="1561" cy="1757"/>
          </a:xfrm>
        </p:grpSpPr>
        <p:pic>
          <p:nvPicPr>
            <p:cNvPr id="5" name="Picture 4">
              <a:extLst>
                <a:ext uri="{FF2B5EF4-FFF2-40B4-BE49-F238E27FC236}">
                  <a16:creationId xmlns:a16="http://schemas.microsoft.com/office/drawing/2014/main" id="{91B164C2-07A7-3779-6376-026E041A77D0}"/>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81" y="214"/>
              <a:ext cx="106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903540E-FB88-9465-E435-233E5D03285E}"/>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 y="511"/>
              <a:ext cx="1360"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89526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E289-A6D6-F647-A5BE-8A47B064025D}"/>
              </a:ext>
            </a:extLst>
          </p:cNvPr>
          <p:cNvSpPr>
            <a:spLocks noGrp="1"/>
          </p:cNvSpPr>
          <p:nvPr>
            <p:ph type="title"/>
          </p:nvPr>
        </p:nvSpPr>
        <p:spPr/>
        <p:txBody>
          <a:bodyPr/>
          <a:lstStyle/>
          <a:p>
            <a:r>
              <a:rPr lang="en-US" sz="3200" kern="0" dirty="0">
                <a:effectLst/>
                <a:ea typeface="DengXian" panose="02010600030101010101" pitchFamily="2" charset="-122"/>
              </a:rPr>
              <a:t>How to use the</a:t>
            </a:r>
            <a:r>
              <a:rPr lang="en-US" sz="3200" kern="0" spc="5" dirty="0">
                <a:effectLst/>
                <a:ea typeface="DengXian" panose="02010600030101010101" pitchFamily="2" charset="-122"/>
              </a:rPr>
              <a:t> </a:t>
            </a:r>
            <a:r>
              <a:rPr lang="en-US" sz="3200" b="1" i="1" kern="0" dirty="0">
                <a:effectLst/>
                <a:ea typeface="DengXian" panose="02010600030101010101" pitchFamily="2" charset="-122"/>
              </a:rPr>
              <a:t>neffy</a:t>
            </a:r>
            <a:r>
              <a:rPr lang="en-US" sz="3200" kern="0" spc="-95" dirty="0">
                <a:effectLst/>
                <a:ea typeface="DengXian" panose="02010600030101010101" pitchFamily="2" charset="-122"/>
              </a:rPr>
              <a:t> </a:t>
            </a:r>
            <a:r>
              <a:rPr lang="en-US" sz="3200" kern="0" dirty="0">
                <a:effectLst/>
                <a:ea typeface="DengXian" panose="02010600030101010101" pitchFamily="2" charset="-122"/>
              </a:rPr>
              <a:t>nasal</a:t>
            </a:r>
            <a:r>
              <a:rPr lang="en-US" sz="3200" kern="0" spc="5" dirty="0">
                <a:effectLst/>
                <a:ea typeface="DengXian" panose="02010600030101010101" pitchFamily="2" charset="-122"/>
              </a:rPr>
              <a:t> </a:t>
            </a:r>
            <a:r>
              <a:rPr lang="en-US" sz="3200" kern="0" dirty="0">
                <a:effectLst/>
                <a:ea typeface="DengXian" panose="02010600030101010101" pitchFamily="2" charset="-122"/>
              </a:rPr>
              <a:t>spray</a:t>
            </a:r>
            <a:r>
              <a:rPr lang="en-US" sz="3200" kern="0" spc="10" dirty="0">
                <a:effectLst/>
                <a:ea typeface="DengXian" panose="02010600030101010101" pitchFamily="2" charset="-122"/>
              </a:rPr>
              <a:t> </a:t>
            </a:r>
            <a:r>
              <a:rPr lang="en-US" sz="3200" kern="0" spc="-10" dirty="0">
                <a:effectLst/>
                <a:ea typeface="DengXian" panose="02010600030101010101" pitchFamily="2" charset="-122"/>
              </a:rPr>
              <a:t>device</a:t>
            </a:r>
            <a:r>
              <a:rPr lang="en-US" sz="3200" dirty="0">
                <a:effectLst/>
              </a:rPr>
              <a:t> </a:t>
            </a:r>
            <a:endParaRPr lang="en-US" sz="3200" dirty="0"/>
          </a:p>
        </p:txBody>
      </p:sp>
      <p:sp>
        <p:nvSpPr>
          <p:cNvPr id="3" name="Content Placeholder 2">
            <a:extLst>
              <a:ext uri="{FF2B5EF4-FFF2-40B4-BE49-F238E27FC236}">
                <a16:creationId xmlns:a16="http://schemas.microsoft.com/office/drawing/2014/main" id="{278D6609-E19D-35FD-A5D1-A68CD36419D1}"/>
              </a:ext>
            </a:extLst>
          </p:cNvPr>
          <p:cNvSpPr>
            <a:spLocks noGrp="1"/>
          </p:cNvSpPr>
          <p:nvPr>
            <p:ph idx="1"/>
          </p:nvPr>
        </p:nvSpPr>
        <p:spPr>
          <a:xfrm>
            <a:off x="4826000" y="2120900"/>
            <a:ext cx="6527800" cy="4056063"/>
          </a:xfrm>
        </p:spPr>
        <p:txBody>
          <a:bodyPr/>
          <a:lstStyle/>
          <a:p>
            <a:r>
              <a:rPr lang="en-US" sz="2800" b="1" kern="0" dirty="0">
                <a:solidFill>
                  <a:schemeClr val="tx1"/>
                </a:solidFill>
                <a:effectLst/>
                <a:ea typeface="DengXian" panose="02010600030101010101" pitchFamily="2" charset="-122"/>
              </a:rPr>
              <a:t>Throwing away the</a:t>
            </a:r>
            <a:r>
              <a:rPr lang="en-US" sz="2800" b="1" kern="0" spc="-20" dirty="0">
                <a:solidFill>
                  <a:schemeClr val="tx1"/>
                </a:solidFill>
                <a:effectLst/>
                <a:ea typeface="DengXian" panose="02010600030101010101" pitchFamily="2" charset="-122"/>
              </a:rPr>
              <a:t> </a:t>
            </a:r>
            <a:r>
              <a:rPr lang="en-US" sz="2800" b="1" kern="0" dirty="0">
                <a:solidFill>
                  <a:schemeClr val="tx1"/>
                </a:solidFill>
                <a:effectLst/>
                <a:ea typeface="DengXian" panose="02010600030101010101" pitchFamily="2" charset="-122"/>
              </a:rPr>
              <a:t>used</a:t>
            </a:r>
            <a:r>
              <a:rPr lang="en-US" sz="2800" b="1" kern="0" spc="-20" dirty="0">
                <a:solidFill>
                  <a:schemeClr val="tx1"/>
                </a:solidFill>
                <a:effectLst/>
                <a:ea typeface="DengXian" panose="02010600030101010101" pitchFamily="2" charset="-122"/>
              </a:rPr>
              <a:t> </a:t>
            </a:r>
            <a:r>
              <a:rPr lang="en-US" sz="2800" b="1" i="1" kern="0" dirty="0">
                <a:solidFill>
                  <a:schemeClr val="tx1"/>
                </a:solidFill>
                <a:effectLst/>
                <a:ea typeface="DengXian" panose="02010600030101010101" pitchFamily="2" charset="-122"/>
              </a:rPr>
              <a:t>neffy</a:t>
            </a:r>
            <a:r>
              <a:rPr lang="en-US" sz="2800" kern="0" spc="-90" dirty="0">
                <a:solidFill>
                  <a:schemeClr val="tx1"/>
                </a:solidFill>
                <a:effectLst/>
                <a:ea typeface="DengXian" panose="02010600030101010101" pitchFamily="2" charset="-122"/>
              </a:rPr>
              <a:t> </a:t>
            </a:r>
            <a:r>
              <a:rPr lang="en-US" sz="2800" b="1" kern="0" dirty="0">
                <a:solidFill>
                  <a:schemeClr val="tx1"/>
                </a:solidFill>
                <a:effectLst/>
                <a:ea typeface="DengXian" panose="02010600030101010101" pitchFamily="2" charset="-122"/>
              </a:rPr>
              <a:t>nasal spray device</a:t>
            </a:r>
            <a:r>
              <a:rPr lang="en-US" sz="2800" dirty="0">
                <a:solidFill>
                  <a:schemeClr val="tx1"/>
                </a:solidFill>
                <a:effectLst/>
              </a:rPr>
              <a:t> </a:t>
            </a:r>
          </a:p>
          <a:p>
            <a:pPr marL="342900" indent="-342900">
              <a:buFont typeface="Arial" panose="020B0604020202020204" pitchFamily="34" charset="0"/>
              <a:buChar char="•"/>
            </a:pPr>
            <a:r>
              <a:rPr lang="en-US" b="0" dirty="0">
                <a:solidFill>
                  <a:schemeClr val="tx1"/>
                </a:solidFill>
              </a:rPr>
              <a:t>Throw away (dispose of) the used </a:t>
            </a:r>
            <a:r>
              <a:rPr lang="en-US" i="1" dirty="0">
                <a:solidFill>
                  <a:schemeClr val="tx1"/>
                </a:solidFill>
              </a:rPr>
              <a:t>neffy</a:t>
            </a:r>
            <a:r>
              <a:rPr lang="en-US" b="0" dirty="0">
                <a:solidFill>
                  <a:schemeClr val="tx1"/>
                </a:solidFill>
              </a:rPr>
              <a:t> nasal spray device in household trash.</a:t>
            </a:r>
          </a:p>
          <a:p>
            <a:pPr marL="342900" indent="-342900">
              <a:buFont typeface="Arial" panose="020B0604020202020204" pitchFamily="34" charset="0"/>
              <a:buChar char="•"/>
            </a:pPr>
            <a:r>
              <a:rPr lang="en-US" b="0" dirty="0">
                <a:solidFill>
                  <a:schemeClr val="tx1"/>
                </a:solidFill>
              </a:rPr>
              <a:t>Do not recycle</a:t>
            </a:r>
          </a:p>
        </p:txBody>
      </p:sp>
      <p:pic>
        <p:nvPicPr>
          <p:cNvPr id="5" name="Picture 4" descr="A hand holding a sign in a trash can&#10;&#10;Description automatically generated">
            <a:extLst>
              <a:ext uri="{FF2B5EF4-FFF2-40B4-BE49-F238E27FC236}">
                <a16:creationId xmlns:a16="http://schemas.microsoft.com/office/drawing/2014/main" id="{CBC51213-1697-9BA8-503A-3D24012F3A8A}"/>
              </a:ext>
            </a:extLst>
          </p:cNvPr>
          <p:cNvPicPr>
            <a:picLocks noChangeAspect="1"/>
          </p:cNvPicPr>
          <p:nvPr/>
        </p:nvPicPr>
        <p:blipFill>
          <a:blip r:embed="rId2"/>
          <a:stretch>
            <a:fillRect/>
          </a:stretch>
        </p:blipFill>
        <p:spPr>
          <a:xfrm>
            <a:off x="954113" y="1876108"/>
            <a:ext cx="2953191" cy="2759392"/>
          </a:xfrm>
          <a:prstGeom prst="rect">
            <a:avLst/>
          </a:prstGeom>
        </p:spPr>
      </p:pic>
    </p:spTree>
    <p:extLst>
      <p:ext uri="{BB962C8B-B14F-4D97-AF65-F5344CB8AC3E}">
        <p14:creationId xmlns:p14="http://schemas.microsoft.com/office/powerpoint/2010/main" val="3071672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6CDA-03D7-2472-E202-E3BAB1077884}"/>
              </a:ext>
            </a:extLst>
          </p:cNvPr>
          <p:cNvSpPr>
            <a:spLocks noGrp="1"/>
          </p:cNvSpPr>
          <p:nvPr>
            <p:ph type="title"/>
          </p:nvPr>
        </p:nvSpPr>
        <p:spPr/>
        <p:txBody>
          <a:bodyPr/>
          <a:lstStyle/>
          <a:p>
            <a:r>
              <a:rPr lang="en-US" sz="3200" dirty="0"/>
              <a:t>Storage and Handling of </a:t>
            </a:r>
            <a:r>
              <a:rPr lang="en-US" sz="3200" b="1" i="1" dirty="0"/>
              <a:t>neffy</a:t>
            </a:r>
          </a:p>
        </p:txBody>
      </p:sp>
      <p:sp>
        <p:nvSpPr>
          <p:cNvPr id="3" name="Content Placeholder 2">
            <a:extLst>
              <a:ext uri="{FF2B5EF4-FFF2-40B4-BE49-F238E27FC236}">
                <a16:creationId xmlns:a16="http://schemas.microsoft.com/office/drawing/2014/main" id="{449850CD-89F3-DE00-CADE-E872D40617B7}"/>
              </a:ext>
            </a:extLst>
          </p:cNvPr>
          <p:cNvSpPr>
            <a:spLocks noGrp="1"/>
          </p:cNvSpPr>
          <p:nvPr>
            <p:ph idx="1"/>
          </p:nvPr>
        </p:nvSpPr>
        <p:spPr>
          <a:xfrm>
            <a:off x="952500" y="1320800"/>
            <a:ext cx="9728200" cy="4551363"/>
          </a:xfrm>
        </p:spPr>
        <p:txBody>
          <a:bodyPr/>
          <a:lstStyle/>
          <a:p>
            <a:r>
              <a:rPr lang="en-US" sz="2800" dirty="0">
                <a:solidFill>
                  <a:schemeClr val="tx1"/>
                </a:solidFill>
              </a:rPr>
              <a:t>How should I store the neffy nasal spray device?</a:t>
            </a:r>
          </a:p>
          <a:p>
            <a:pPr marL="342900" indent="-342900">
              <a:buFont typeface="Arial" panose="020B0604020202020204" pitchFamily="34" charset="0"/>
              <a:buChar char="•"/>
            </a:pPr>
            <a:r>
              <a:rPr lang="en-US" b="0" dirty="0">
                <a:solidFill>
                  <a:schemeClr val="tx1"/>
                </a:solidFill>
              </a:rPr>
              <a:t>Expiration date of 30 months</a:t>
            </a:r>
          </a:p>
          <a:p>
            <a:pPr marL="342900" indent="-342900">
              <a:buFont typeface="Arial" panose="020B0604020202020204" pitchFamily="34" charset="0"/>
              <a:buChar char="•"/>
            </a:pPr>
            <a:r>
              <a:rPr lang="en-US" b="0" dirty="0">
                <a:solidFill>
                  <a:schemeClr val="tx1"/>
                </a:solidFill>
              </a:rPr>
              <a:t>Store </a:t>
            </a:r>
            <a:r>
              <a:rPr lang="en-US" i="1" dirty="0">
                <a:solidFill>
                  <a:schemeClr val="tx1"/>
                </a:solidFill>
              </a:rPr>
              <a:t>neffy</a:t>
            </a:r>
            <a:r>
              <a:rPr lang="en-US" b="0" dirty="0">
                <a:solidFill>
                  <a:schemeClr val="tx1"/>
                </a:solidFill>
              </a:rPr>
              <a:t> at room temperature</a:t>
            </a:r>
            <a:r>
              <a:rPr lang="en-US" b="0" kern="0" spc="-45"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68°F</a:t>
            </a:r>
            <a:r>
              <a:rPr lang="en-US" b="0" kern="0" spc="-50"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to</a:t>
            </a:r>
            <a:r>
              <a:rPr lang="en-US" b="0" kern="0" spc="-45"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77°F</a:t>
            </a:r>
            <a:r>
              <a:rPr lang="en-US" b="0" kern="0" spc="-50"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(20°C</a:t>
            </a:r>
            <a:r>
              <a:rPr lang="en-US" b="0" kern="0" spc="-45"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to</a:t>
            </a:r>
            <a:r>
              <a:rPr lang="en-US" b="0" kern="0" spc="-50"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25°C).</a:t>
            </a:r>
            <a:r>
              <a:rPr lang="en-US" b="0" kern="0" spc="-45" dirty="0">
                <a:solidFill>
                  <a:schemeClr val="tx1"/>
                </a:solidFill>
                <a:effectLst/>
                <a:ea typeface="DengXian" panose="02010600030101010101" pitchFamily="2" charset="-122"/>
              </a:rPr>
              <a:t> </a:t>
            </a:r>
          </a:p>
          <a:p>
            <a:pPr marL="342900" indent="-342900">
              <a:buFont typeface="Arial" panose="020B0604020202020204" pitchFamily="34" charset="0"/>
              <a:buChar char="•"/>
            </a:pPr>
            <a:r>
              <a:rPr lang="en-US" b="0" kern="0" dirty="0">
                <a:solidFill>
                  <a:schemeClr val="tx1"/>
                </a:solidFill>
                <a:effectLst/>
                <a:ea typeface="DengXian" panose="02010600030101010101" pitchFamily="2" charset="-122"/>
              </a:rPr>
              <a:t>Do</a:t>
            </a:r>
            <a:r>
              <a:rPr lang="en-US" b="0" kern="0" spc="-25"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not</a:t>
            </a:r>
            <a:r>
              <a:rPr lang="en-US" b="0" kern="0" spc="-25" dirty="0">
                <a:solidFill>
                  <a:schemeClr val="tx1"/>
                </a:solidFill>
                <a:effectLst/>
                <a:ea typeface="DengXian" panose="02010600030101010101" pitchFamily="2" charset="-122"/>
              </a:rPr>
              <a:t> </a:t>
            </a:r>
            <a:r>
              <a:rPr lang="en-US" b="0" kern="0" dirty="0">
                <a:solidFill>
                  <a:schemeClr val="tx1"/>
                </a:solidFill>
                <a:effectLst/>
                <a:ea typeface="DengXian" panose="02010600030101010101" pitchFamily="2" charset="-122"/>
              </a:rPr>
              <a:t>freeze.</a:t>
            </a:r>
            <a:r>
              <a:rPr lang="en-US" b="0" kern="0" spc="-25" dirty="0">
                <a:solidFill>
                  <a:schemeClr val="tx1"/>
                </a:solidFill>
                <a:effectLst/>
                <a:ea typeface="DengXian" panose="02010600030101010101" pitchFamily="2" charset="-122"/>
              </a:rPr>
              <a:t> If </a:t>
            </a:r>
            <a:r>
              <a:rPr lang="en-US" i="1" kern="0" spc="-25" dirty="0">
                <a:solidFill>
                  <a:schemeClr val="tx1"/>
                </a:solidFill>
                <a:effectLst/>
                <a:ea typeface="DengXian" panose="02010600030101010101" pitchFamily="2" charset="-122"/>
              </a:rPr>
              <a:t>neffy</a:t>
            </a:r>
            <a:r>
              <a:rPr lang="en-US" b="0" kern="0" spc="-25" dirty="0">
                <a:solidFill>
                  <a:schemeClr val="tx1"/>
                </a:solidFill>
                <a:effectLst/>
                <a:ea typeface="DengXian" panose="02010600030101010101" pitchFamily="2" charset="-122"/>
              </a:rPr>
              <a:t> freezes, the device will not spray</a:t>
            </a:r>
            <a:r>
              <a:rPr lang="en-US" b="0" kern="0" spc="-25" dirty="0">
                <a:solidFill>
                  <a:schemeClr val="tx1"/>
                </a:solidFill>
                <a:ea typeface="DengXian" panose="02010600030101010101" pitchFamily="2" charset="-122"/>
              </a:rPr>
              <a:t>.</a:t>
            </a:r>
          </a:p>
          <a:p>
            <a:pPr marL="342900" indent="-342900">
              <a:buFont typeface="Arial" panose="020B0604020202020204" pitchFamily="34" charset="0"/>
              <a:buChar char="•"/>
            </a:pPr>
            <a:r>
              <a:rPr lang="en-US" b="0" kern="0" dirty="0">
                <a:solidFill>
                  <a:schemeClr val="tx1"/>
                </a:solidFill>
                <a:effectLst/>
                <a:ea typeface="DengXian" panose="02010600030101010101" pitchFamily="2" charset="-122"/>
              </a:rPr>
              <a:t>Storage of </a:t>
            </a:r>
            <a:r>
              <a:rPr lang="en-US" i="1" kern="0" dirty="0">
                <a:solidFill>
                  <a:schemeClr val="tx1"/>
                </a:solidFill>
                <a:effectLst/>
                <a:ea typeface="DengXian" panose="02010600030101010101" pitchFamily="2" charset="-122"/>
              </a:rPr>
              <a:t>neffy</a:t>
            </a:r>
            <a:r>
              <a:rPr lang="en-US" b="0" kern="0" dirty="0">
                <a:solidFill>
                  <a:schemeClr val="tx1"/>
                </a:solidFill>
                <a:effectLst/>
                <a:ea typeface="DengXian" panose="02010600030101010101" pitchFamily="2" charset="-122"/>
              </a:rPr>
              <a:t> at high temperatures up to 122ºF (50º C) is allowed for a few days</a:t>
            </a:r>
            <a:r>
              <a:rPr lang="en-US" b="0" kern="0" spc="-25" dirty="0">
                <a:solidFill>
                  <a:schemeClr val="tx1"/>
                </a:solidFill>
                <a:effectLst/>
                <a:ea typeface="DengXian" panose="02010600030101010101" pitchFamily="2" charset="-122"/>
              </a:rPr>
              <a:t>.</a:t>
            </a:r>
          </a:p>
          <a:p>
            <a:pPr marL="342900" indent="-342900">
              <a:buFont typeface="Arial" panose="020B0604020202020204" pitchFamily="34" charset="0"/>
              <a:buChar char="•"/>
            </a:pPr>
            <a:endParaRPr lang="en-US" b="0" kern="0" spc="-25" dirty="0">
              <a:solidFill>
                <a:schemeClr val="tx1"/>
              </a:solidFill>
              <a:effectLst/>
              <a:ea typeface="DengXian" panose="02010600030101010101" pitchFamily="2" charset="-122"/>
            </a:endParaRPr>
          </a:p>
          <a:p>
            <a:endParaRPr lang="en-US" b="0" dirty="0">
              <a:solidFill>
                <a:schemeClr val="tx1"/>
              </a:solidFill>
            </a:endParaRPr>
          </a:p>
        </p:txBody>
      </p:sp>
    </p:spTree>
    <p:extLst>
      <p:ext uri="{BB962C8B-B14F-4D97-AF65-F5344CB8AC3E}">
        <p14:creationId xmlns:p14="http://schemas.microsoft.com/office/powerpoint/2010/main" val="287671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DDBA-25E1-900B-15EB-B53500882ABF}"/>
              </a:ext>
            </a:extLst>
          </p:cNvPr>
          <p:cNvSpPr>
            <a:spLocks noGrp="1"/>
          </p:cNvSpPr>
          <p:nvPr>
            <p:ph type="title"/>
          </p:nvPr>
        </p:nvSpPr>
        <p:spPr>
          <a:xfrm>
            <a:off x="309880" y="154379"/>
            <a:ext cx="11043920" cy="873528"/>
          </a:xfrm>
        </p:spPr>
        <p:txBody>
          <a:bodyPr anchor="ctr">
            <a:normAutofit/>
          </a:bodyPr>
          <a:lstStyle/>
          <a:p>
            <a:r>
              <a:rPr lang="en-US" dirty="0"/>
              <a:t>How-to-Use Videos for </a:t>
            </a:r>
            <a:r>
              <a:rPr lang="en-US" i="1" dirty="0" err="1"/>
              <a:t>neffy</a:t>
            </a:r>
            <a:r>
              <a:rPr lang="en-US" b="0" i="1" dirty="0"/>
              <a:t>®</a:t>
            </a:r>
            <a:r>
              <a:rPr lang="en-US" dirty="0"/>
              <a:t> (epinephrine nasal spray) </a:t>
            </a:r>
          </a:p>
        </p:txBody>
      </p:sp>
      <p:pic>
        <p:nvPicPr>
          <p:cNvPr id="3" name="ARS Hero Plume V1">
            <a:hlinkClick r:id="" action="ppaction://media"/>
            <a:extLst>
              <a:ext uri="{FF2B5EF4-FFF2-40B4-BE49-F238E27FC236}">
                <a16:creationId xmlns:a16="http://schemas.microsoft.com/office/drawing/2014/main" id="{9291AB49-64D9-6F56-8B76-E58DBFFD1C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1368" y="1344168"/>
            <a:ext cx="8599424" cy="4837176"/>
          </a:xfrm>
          <a:prstGeom prst="rect">
            <a:avLst/>
          </a:prstGeom>
        </p:spPr>
      </p:pic>
    </p:spTree>
    <p:extLst>
      <p:ext uri="{BB962C8B-B14F-4D97-AF65-F5344CB8AC3E}">
        <p14:creationId xmlns:p14="http://schemas.microsoft.com/office/powerpoint/2010/main" val="35081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2FB9-860D-26EA-90D2-DEE9AB029C2A}"/>
              </a:ext>
            </a:extLst>
          </p:cNvPr>
          <p:cNvSpPr>
            <a:spLocks noGrp="1"/>
          </p:cNvSpPr>
          <p:nvPr>
            <p:ph type="title"/>
          </p:nvPr>
        </p:nvSpPr>
        <p:spPr>
          <a:xfrm>
            <a:off x="309880" y="154379"/>
            <a:ext cx="11043920" cy="873528"/>
          </a:xfrm>
        </p:spPr>
        <p:txBody>
          <a:bodyPr/>
          <a:lstStyle/>
          <a:p>
            <a:r>
              <a:rPr lang="en-US" sz="3200" dirty="0"/>
              <a:t>Disclaimers</a:t>
            </a:r>
          </a:p>
        </p:txBody>
      </p:sp>
      <p:sp>
        <p:nvSpPr>
          <p:cNvPr id="3" name="Content Placeholder 2">
            <a:extLst>
              <a:ext uri="{FF2B5EF4-FFF2-40B4-BE49-F238E27FC236}">
                <a16:creationId xmlns:a16="http://schemas.microsoft.com/office/drawing/2014/main" id="{9D6CAF4B-E3A8-9659-BF69-206325344533}"/>
              </a:ext>
            </a:extLst>
          </p:cNvPr>
          <p:cNvSpPr>
            <a:spLocks noGrp="1"/>
          </p:cNvSpPr>
          <p:nvPr>
            <p:ph idx="1"/>
          </p:nvPr>
        </p:nvSpPr>
        <p:spPr>
          <a:xfrm>
            <a:off x="838200" y="1341438"/>
            <a:ext cx="9723895" cy="4835525"/>
          </a:xfrm>
        </p:spPr>
        <p:txBody>
          <a:bodyPr/>
          <a:lstStyle/>
          <a:p>
            <a:pPr lvl="1">
              <a:spcBef>
                <a:spcPts val="1800"/>
              </a:spcBef>
            </a:pPr>
            <a:r>
              <a:rPr lang="en-US" sz="2800" dirty="0"/>
              <a:t>The information being presented is consistent with the US FDA-approved label for </a:t>
            </a:r>
            <a:r>
              <a:rPr lang="en-US" sz="2800" b="1" i="1" dirty="0"/>
              <a:t>neffy</a:t>
            </a:r>
            <a:r>
              <a:rPr lang="en-US" sz="2800" dirty="0"/>
              <a:t> (epinephrine nasal spray), US FDA regulations and medical guidance </a:t>
            </a:r>
          </a:p>
          <a:p>
            <a:pPr lvl="1">
              <a:spcBef>
                <a:spcPts val="1800"/>
              </a:spcBef>
            </a:pPr>
            <a:r>
              <a:rPr lang="en-US" sz="2800" dirty="0"/>
              <a:t>ARS does not recommend the use of its product outside of the US FDA Label</a:t>
            </a:r>
          </a:p>
          <a:p>
            <a:pPr lvl="1">
              <a:spcBef>
                <a:spcPts val="1800"/>
              </a:spcBef>
            </a:pPr>
            <a:r>
              <a:rPr lang="en-US" sz="2800" dirty="0"/>
              <a:t>This slide deck is provided for educational and training purposes only</a:t>
            </a:r>
          </a:p>
        </p:txBody>
      </p:sp>
    </p:spTree>
    <p:extLst>
      <p:ext uri="{BB962C8B-B14F-4D97-AF65-F5344CB8AC3E}">
        <p14:creationId xmlns:p14="http://schemas.microsoft.com/office/powerpoint/2010/main" val="926548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DDBA-25E1-900B-15EB-B53500882ABF}"/>
              </a:ext>
            </a:extLst>
          </p:cNvPr>
          <p:cNvSpPr>
            <a:spLocks noGrp="1"/>
          </p:cNvSpPr>
          <p:nvPr>
            <p:ph type="title"/>
          </p:nvPr>
        </p:nvSpPr>
        <p:spPr>
          <a:xfrm>
            <a:off x="309880" y="154379"/>
            <a:ext cx="11043920" cy="873528"/>
          </a:xfrm>
        </p:spPr>
        <p:txBody>
          <a:bodyPr anchor="ctr">
            <a:normAutofit/>
          </a:bodyPr>
          <a:lstStyle/>
          <a:p>
            <a:r>
              <a:rPr lang="en-US" dirty="0"/>
              <a:t>How-to-Use Videos for </a:t>
            </a:r>
            <a:r>
              <a:rPr lang="en-US" i="1" dirty="0" err="1"/>
              <a:t>neffy</a:t>
            </a:r>
            <a:r>
              <a:rPr lang="en-US" b="0" i="1" dirty="0"/>
              <a:t>®</a:t>
            </a:r>
            <a:r>
              <a:rPr lang="en-US" dirty="0"/>
              <a:t> (epinephrine nasal spray) </a:t>
            </a:r>
          </a:p>
        </p:txBody>
      </p:sp>
      <p:pic>
        <p:nvPicPr>
          <p:cNvPr id="3" name="Picture 2" descr="A qr code with a white background&#10;&#10;Description automatically generated">
            <a:extLst>
              <a:ext uri="{FF2B5EF4-FFF2-40B4-BE49-F238E27FC236}">
                <a16:creationId xmlns:a16="http://schemas.microsoft.com/office/drawing/2014/main" id="{817801D9-A2CB-2BDB-6104-23FDEC41D5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8400" y="4396154"/>
            <a:ext cx="1828800" cy="1828800"/>
          </a:xfrm>
          <a:prstGeom prst="rect">
            <a:avLst/>
          </a:prstGeom>
        </p:spPr>
      </p:pic>
      <p:pic>
        <p:nvPicPr>
          <p:cNvPr id="6" name="neffy 2mg How to Use Video - Adult">
            <a:hlinkClick r:id="" action="ppaction://media"/>
            <a:extLst>
              <a:ext uri="{FF2B5EF4-FFF2-40B4-BE49-F238E27FC236}">
                <a16:creationId xmlns:a16="http://schemas.microsoft.com/office/drawing/2014/main" id="{42E8F30A-D4C4-4A70-767A-E11618427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0472" y="1510262"/>
            <a:ext cx="7981696" cy="4489704"/>
          </a:xfrm>
          <a:prstGeom prst="rect">
            <a:avLst/>
          </a:prstGeom>
        </p:spPr>
      </p:pic>
    </p:spTree>
    <p:extLst>
      <p:ext uri="{BB962C8B-B14F-4D97-AF65-F5344CB8AC3E}">
        <p14:creationId xmlns:p14="http://schemas.microsoft.com/office/powerpoint/2010/main" val="70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75CD-DDF8-19F2-552A-906148804ED5}"/>
              </a:ext>
            </a:extLst>
          </p:cNvPr>
          <p:cNvSpPr>
            <a:spLocks noGrp="1"/>
          </p:cNvSpPr>
          <p:nvPr>
            <p:ph type="title"/>
          </p:nvPr>
        </p:nvSpPr>
        <p:spPr/>
        <p:txBody>
          <a:bodyPr/>
          <a:lstStyle/>
          <a:p>
            <a:r>
              <a:rPr lang="en-US" dirty="0"/>
              <a:t>How-to-Use Videos for </a:t>
            </a:r>
            <a:r>
              <a:rPr lang="en-US" i="1" dirty="0"/>
              <a:t>neffy</a:t>
            </a:r>
            <a:r>
              <a:rPr lang="en-US" b="0" i="1" dirty="0"/>
              <a:t>®</a:t>
            </a:r>
            <a:r>
              <a:rPr lang="en-US" dirty="0"/>
              <a:t> (epinephrine nasal spray) </a:t>
            </a:r>
          </a:p>
        </p:txBody>
      </p:sp>
      <p:pic>
        <p:nvPicPr>
          <p:cNvPr id="4" name="Picture 3" descr="A qr code with a white background&#10;&#10;Description automatically generated">
            <a:extLst>
              <a:ext uri="{FF2B5EF4-FFF2-40B4-BE49-F238E27FC236}">
                <a16:creationId xmlns:a16="http://schemas.microsoft.com/office/drawing/2014/main" id="{C976D4D4-3D8A-1745-1B01-93301F8CA7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81846" y="4581873"/>
            <a:ext cx="1828800" cy="1828800"/>
          </a:xfrm>
          <a:prstGeom prst="rect">
            <a:avLst/>
          </a:prstGeom>
        </p:spPr>
      </p:pic>
      <p:pic>
        <p:nvPicPr>
          <p:cNvPr id="3" name="neffy 2mg How to Use Video - Adolescent">
            <a:hlinkClick r:id="" action="ppaction://media"/>
            <a:extLst>
              <a:ext uri="{FF2B5EF4-FFF2-40B4-BE49-F238E27FC236}">
                <a16:creationId xmlns:a16="http://schemas.microsoft.com/office/drawing/2014/main" id="{BA698F88-BF1B-B93A-97C8-1EF1E06C5D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0472" y="1432547"/>
            <a:ext cx="8062976" cy="4535424"/>
          </a:xfrm>
          <a:prstGeom prst="rect">
            <a:avLst/>
          </a:prstGeom>
        </p:spPr>
      </p:pic>
    </p:spTree>
    <p:extLst>
      <p:ext uri="{BB962C8B-B14F-4D97-AF65-F5344CB8AC3E}">
        <p14:creationId xmlns:p14="http://schemas.microsoft.com/office/powerpoint/2010/main" val="402226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B096DA-5635-4DB3-9C02-646A94FECD9D}"/>
              </a:ext>
            </a:extLst>
          </p:cNvPr>
          <p:cNvSpPr>
            <a:spLocks noGrp="1"/>
          </p:cNvSpPr>
          <p:nvPr>
            <p:ph type="title"/>
          </p:nvPr>
        </p:nvSpPr>
        <p:spPr>
          <a:xfrm>
            <a:off x="1172720" y="378504"/>
            <a:ext cx="10209201" cy="4343399"/>
          </a:xfrm>
        </p:spPr>
        <p:txBody>
          <a:bodyPr/>
          <a:lstStyle/>
          <a:p>
            <a:r>
              <a:rPr lang="en-US" sz="4000" b="1" dirty="0">
                <a:solidFill>
                  <a:schemeClr val="bg1"/>
                </a:solidFill>
              </a:rPr>
              <a:t>Thank You</a:t>
            </a:r>
            <a:br>
              <a:rPr lang="en-US" sz="3600" b="1" dirty="0">
                <a:solidFill>
                  <a:schemeClr val="bg1"/>
                </a:solidFill>
              </a:rPr>
            </a:br>
            <a:br>
              <a:rPr lang="en-US" sz="3600" b="1" dirty="0">
                <a:solidFill>
                  <a:schemeClr val="bg1"/>
                </a:solidFill>
              </a:rPr>
            </a:br>
            <a:r>
              <a:rPr lang="en-US" sz="2400" b="1" dirty="0">
                <a:solidFill>
                  <a:schemeClr val="bg1"/>
                </a:solidFill>
              </a:rPr>
              <a:t>For additional information and to order a neffy </a:t>
            </a:r>
            <a:r>
              <a:rPr lang="en-US" sz="2400" b="1" dirty="0"/>
              <a:t>demo device, see visit </a:t>
            </a:r>
            <a:r>
              <a:rPr lang="en-US" sz="2400" b="1" dirty="0">
                <a:hlinkClick r:id="rId3">
                  <a:extLst>
                    <a:ext uri="{A12FA001-AC4F-418D-AE19-62706E023703}">
                      <ahyp:hlinkClr xmlns:ahyp="http://schemas.microsoft.com/office/drawing/2018/hyperlinkcolor" val="tx"/>
                    </a:ext>
                  </a:extLst>
                </a:hlinkClick>
              </a:rPr>
              <a:t>www.neffypro.com</a:t>
            </a:r>
            <a:br>
              <a:rPr lang="en-US" sz="2400" b="1" dirty="0">
                <a:solidFill>
                  <a:schemeClr val="bg1"/>
                </a:solidFill>
              </a:rPr>
            </a:br>
            <a:br>
              <a:rPr lang="en-US" sz="2400" b="1" dirty="0">
                <a:solidFill>
                  <a:schemeClr val="bg1"/>
                </a:solidFill>
              </a:rPr>
            </a:br>
            <a:r>
              <a:rPr lang="en-US" sz="2400" b="1" dirty="0">
                <a:solidFill>
                  <a:schemeClr val="bg1"/>
                </a:solidFill>
              </a:rPr>
              <a:t>or contact</a:t>
            </a:r>
            <a:br>
              <a:rPr lang="en-US" sz="2400" b="1" dirty="0">
                <a:solidFill>
                  <a:schemeClr val="bg1"/>
                </a:solidFill>
              </a:rPr>
            </a:br>
            <a:r>
              <a:rPr lang="en-US" sz="2400" b="1" dirty="0">
                <a:solidFill>
                  <a:schemeClr val="bg1"/>
                </a:solidFill>
              </a:rPr>
              <a:t>ARS Medical Information</a:t>
            </a:r>
            <a:br>
              <a:rPr lang="en-US" sz="2400" b="1" dirty="0">
                <a:solidFill>
                  <a:schemeClr val="bg1"/>
                </a:solidFill>
              </a:rPr>
            </a:br>
            <a:r>
              <a:rPr lang="en-US" sz="2400" b="1" dirty="0">
                <a:solidFill>
                  <a:schemeClr val="bg1"/>
                </a:solidFill>
              </a:rPr>
              <a:t>Email: </a:t>
            </a:r>
            <a:r>
              <a:rPr lang="en-US" sz="2400" b="1" u="sng" dirty="0">
                <a:solidFill>
                  <a:schemeClr val="bg1"/>
                </a:solidFill>
              </a:rPr>
              <a:t>m</a:t>
            </a:r>
            <a:r>
              <a:rPr lang="en-US" sz="2400" b="1" u="sng" dirty="0">
                <a:hlinkClick r:id="rId4">
                  <a:extLst>
                    <a:ext uri="{A12FA001-AC4F-418D-AE19-62706E023703}">
                      <ahyp:hlinkClr xmlns:ahyp="http://schemas.microsoft.com/office/drawing/2018/hyperlinkcolor" val="tx"/>
                    </a:ext>
                  </a:extLst>
                </a:hlinkClick>
              </a:rPr>
              <a:t>edinfo@ars-pharma.com</a:t>
            </a:r>
            <a:br>
              <a:rPr lang="en-US" sz="2400" b="1" dirty="0">
                <a:solidFill>
                  <a:schemeClr val="bg1"/>
                </a:solidFill>
              </a:rPr>
            </a:br>
            <a:r>
              <a:rPr lang="en-US" sz="2400" b="1" dirty="0">
                <a:solidFill>
                  <a:schemeClr val="bg1"/>
                </a:solidFill>
              </a:rPr>
              <a:t>Phone: 877-MYNEFFY (877-696-3339) /Option 1</a:t>
            </a:r>
            <a:endParaRPr lang="en-US" sz="2400" b="1" dirty="0"/>
          </a:p>
        </p:txBody>
      </p:sp>
      <p:sp>
        <p:nvSpPr>
          <p:cNvPr id="4" name="Subtitle 3">
            <a:extLst>
              <a:ext uri="{FF2B5EF4-FFF2-40B4-BE49-F238E27FC236}">
                <a16:creationId xmlns:a16="http://schemas.microsoft.com/office/drawing/2014/main" id="{98F8ECEB-35F8-191E-EE08-6C5CF31C6476}"/>
              </a:ext>
            </a:extLst>
          </p:cNvPr>
          <p:cNvSpPr>
            <a:spLocks noGrp="1"/>
          </p:cNvSpPr>
          <p:nvPr>
            <p:ph type="subTitle" idx="13"/>
          </p:nvPr>
        </p:nvSpPr>
        <p:spPr>
          <a:xfrm>
            <a:off x="223569" y="5947945"/>
            <a:ext cx="10438335" cy="531551"/>
          </a:xfrm>
        </p:spPr>
        <p:txBody>
          <a:bodyPr/>
          <a:lstStyle/>
          <a:p>
            <a:r>
              <a:rPr lang="en-US" sz="800" b="0" dirty="0"/>
              <a:t>©2024 ARS Pharmaceuticals Operations, Inc. All rights reserved. ”ARS Pharma,” the ARS Pharma logo design, “</a:t>
            </a:r>
            <a:r>
              <a:rPr lang="en-US" sz="800" i="1" dirty="0"/>
              <a:t>neffy</a:t>
            </a:r>
            <a:r>
              <a:rPr lang="en-US" sz="800" b="0" dirty="0"/>
              <a:t>,” and the </a:t>
            </a:r>
            <a:r>
              <a:rPr lang="en-US" sz="800" i="1" dirty="0"/>
              <a:t>neffy</a:t>
            </a:r>
            <a:r>
              <a:rPr lang="en-US" sz="800" b="0" dirty="0"/>
              <a:t> logo, are trademarks or registered trademarks of ARS Pharmaceuticals Operations, Inc. </a:t>
            </a:r>
            <a:r>
              <a:rPr lang="en-US" sz="800" b="0" i="0" dirty="0">
                <a:effectLst/>
              </a:rPr>
              <a:t>NEF-US-0284 </a:t>
            </a:r>
            <a:r>
              <a:rPr lang="en-US" sz="800" b="0" dirty="0"/>
              <a:t>I 09/2024</a:t>
            </a:r>
          </a:p>
        </p:txBody>
      </p:sp>
    </p:spTree>
    <p:extLst>
      <p:ext uri="{BB962C8B-B14F-4D97-AF65-F5344CB8AC3E}">
        <p14:creationId xmlns:p14="http://schemas.microsoft.com/office/powerpoint/2010/main" val="232515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4BCD-5154-15E6-1863-D97898BCC70F}"/>
              </a:ext>
            </a:extLst>
          </p:cNvPr>
          <p:cNvSpPr>
            <a:spLocks noGrp="1"/>
          </p:cNvSpPr>
          <p:nvPr>
            <p:ph type="title"/>
          </p:nvPr>
        </p:nvSpPr>
        <p:spPr>
          <a:xfrm>
            <a:off x="309880" y="154379"/>
            <a:ext cx="11043920" cy="597059"/>
          </a:xfrm>
        </p:spPr>
        <p:txBody>
          <a:bodyPr/>
          <a:lstStyle/>
          <a:p>
            <a:r>
              <a:rPr lang="en-US" sz="3200" b="1" i="1" dirty="0"/>
              <a:t>neffy</a:t>
            </a:r>
            <a:r>
              <a:rPr lang="en-US" sz="3200" dirty="0"/>
              <a:t> Important Information (1/2)</a:t>
            </a:r>
          </a:p>
        </p:txBody>
      </p:sp>
      <p:sp>
        <p:nvSpPr>
          <p:cNvPr id="8" name="Content Placeholder 6">
            <a:extLst>
              <a:ext uri="{FF2B5EF4-FFF2-40B4-BE49-F238E27FC236}">
                <a16:creationId xmlns:a16="http://schemas.microsoft.com/office/drawing/2014/main" id="{882BFAF2-5BC5-7B30-864A-1BFBA632D3B2}"/>
              </a:ext>
            </a:extLst>
          </p:cNvPr>
          <p:cNvSpPr txBox="1">
            <a:spLocks/>
          </p:cNvSpPr>
          <p:nvPr/>
        </p:nvSpPr>
        <p:spPr>
          <a:xfrm>
            <a:off x="381991" y="951631"/>
            <a:ext cx="11633621" cy="5670507"/>
          </a:xfrm>
          <a:prstGeom prst="rect">
            <a:avLst/>
          </a:prstGeom>
        </p:spPr>
        <p:txBody>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2286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Clr>
                <a:schemeClr val="accent2"/>
              </a:buClr>
              <a:buSzPct val="80000"/>
              <a:buFont typeface="System Font Regular"/>
              <a:buChar char="−"/>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Clr>
                <a:schemeClr val="accent2"/>
              </a:buClr>
              <a:buSzPct val="80000"/>
              <a:buFont typeface="Wingdings" pitchFamily="2" charset="2"/>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5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1000"/>
              </a:spcAft>
              <a:buClr>
                <a:srgbClr val="47B0CD"/>
              </a:buClr>
              <a:buSzTx/>
              <a:tabLst/>
              <a:defRPr/>
            </a:pPr>
            <a:r>
              <a:rPr kumimoji="0" lang="en-US" sz="2000" b="1" i="0" u="none" strike="noStrike" kern="100" cap="none" spc="0" normalizeH="0" baseline="0" noProof="0" dirty="0">
                <a:ln>
                  <a:noFill/>
                </a:ln>
                <a:solidFill>
                  <a:srgbClr val="2D499E"/>
                </a:solidFill>
                <a:effectLst/>
                <a:uLnTx/>
                <a:uFillTx/>
                <a:latin typeface="Arial" panose="020B0604020202020204"/>
                <a:ea typeface="Calibri" panose="020F0502020204030204" pitchFamily="34" charset="0"/>
                <a:cs typeface="Times New Roman" panose="02020603050405020304" pitchFamily="18" charset="0"/>
              </a:rPr>
              <a:t>INDICATION</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000000">
                    <a:lumMod val="85000"/>
                    <a:lumOff val="15000"/>
                  </a:srgbClr>
                </a:solidFill>
                <a:effectLst/>
                <a:uLnTx/>
                <a:uFillTx/>
                <a:latin typeface="Arial" panose="020B0604020202020204"/>
                <a:ea typeface="+mn-ea"/>
                <a:cs typeface="+mn-cs"/>
              </a:rPr>
              <a:t>neffy</a:t>
            </a:r>
            <a:r>
              <a:rPr kumimoji="0" lang="en-US" sz="1800" b="1" i="1"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2 mg is indicated for emergency treatment of type I allergic reactions, including anaphylaxis, in adult and pediatric patients who weigh 30 kg or greater.</a:t>
            </a:r>
          </a:p>
          <a:p>
            <a:pPr marR="0" lvl="0" algn="l" defTabSz="914400" rtl="0" eaLnBrk="1" fontAlgn="auto" latinLnBrk="0" hangingPunct="1">
              <a:lnSpc>
                <a:spcPct val="100000"/>
              </a:lnSpc>
              <a:spcBef>
                <a:spcPts val="0"/>
              </a:spcBef>
              <a:spcAft>
                <a:spcPts val="1000"/>
              </a:spcAft>
              <a:buClr>
                <a:srgbClr val="47B0CD"/>
              </a:buClr>
              <a:buSzTx/>
              <a:tabLst/>
              <a:defRPr/>
            </a:pPr>
            <a:r>
              <a:rPr kumimoji="0" lang="en-US" sz="2000" b="1" i="0" u="none" strike="noStrike" kern="100" cap="none" spc="0" normalizeH="0" baseline="0" noProof="0" dirty="0">
                <a:ln>
                  <a:noFill/>
                </a:ln>
                <a:solidFill>
                  <a:srgbClr val="2D499E"/>
                </a:solidFill>
                <a:effectLst/>
                <a:uLnTx/>
                <a:uFillTx/>
                <a:latin typeface="Arial" panose="020B0604020202020204"/>
                <a:ea typeface="Calibri" panose="020F0502020204030204" pitchFamily="34" charset="0"/>
                <a:cs typeface="Times New Roman" panose="02020603050405020304" pitchFamily="18" charset="0"/>
              </a:rPr>
              <a:t>IMPORTANT SAFETY INFORMATION</a:t>
            </a:r>
            <a:endParaRPr kumimoji="0" lang="en-US" sz="20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 is recommended that patients are prescribed and have immediate access to two </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nasal sprays at all times. In the absence of clinical improvement or if symptoms worsen after initial treatment, administer a second dose of </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in the same nostril with a new nasal spray starting 5 minutes after the first dose.</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is for use in the nose only.</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Advise patients when to seek emergency medical assistance for close monitoring of the anaphylactic episode and in the event further treatment is required.</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Absorption of </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may be affected by underlying structural or anatomical nasal conditions. </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Administer with caution to patients who have heart disease; epinephrine may aggravate angina pectoris or produce ventricular arrhythmias. Arrhythmias, including fatal ventricular fibrillation, have been reported, particularly in patients with underlying cardiac disease or taking cardiac glycosides, diuretics, or anti-arrhythmics.</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presence of a sulfite in </a:t>
            </a:r>
            <a:r>
              <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should not deter use.</a:t>
            </a:r>
          </a:p>
        </p:txBody>
      </p:sp>
    </p:spTree>
    <p:extLst>
      <p:ext uri="{BB962C8B-B14F-4D97-AF65-F5344CB8AC3E}">
        <p14:creationId xmlns:p14="http://schemas.microsoft.com/office/powerpoint/2010/main" val="338834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4BCD-5154-15E6-1863-D97898BCC70F}"/>
              </a:ext>
            </a:extLst>
          </p:cNvPr>
          <p:cNvSpPr>
            <a:spLocks noGrp="1"/>
          </p:cNvSpPr>
          <p:nvPr>
            <p:ph type="title"/>
          </p:nvPr>
        </p:nvSpPr>
        <p:spPr>
          <a:xfrm>
            <a:off x="309880" y="154379"/>
            <a:ext cx="11043920" cy="658421"/>
          </a:xfrm>
        </p:spPr>
        <p:txBody>
          <a:bodyPr/>
          <a:lstStyle/>
          <a:p>
            <a:r>
              <a:rPr lang="en-US" sz="3200" b="1" i="1" dirty="0"/>
              <a:t>neffy</a:t>
            </a:r>
            <a:r>
              <a:rPr lang="en-US" sz="3200" dirty="0"/>
              <a:t> Important Information (2/2)</a:t>
            </a:r>
          </a:p>
        </p:txBody>
      </p:sp>
      <p:sp>
        <p:nvSpPr>
          <p:cNvPr id="8" name="Content Placeholder 6">
            <a:extLst>
              <a:ext uri="{FF2B5EF4-FFF2-40B4-BE49-F238E27FC236}">
                <a16:creationId xmlns:a16="http://schemas.microsoft.com/office/drawing/2014/main" id="{882BFAF2-5BC5-7B30-864A-1BFBA632D3B2}"/>
              </a:ext>
            </a:extLst>
          </p:cNvPr>
          <p:cNvSpPr txBox="1">
            <a:spLocks/>
          </p:cNvSpPr>
          <p:nvPr/>
        </p:nvSpPr>
        <p:spPr>
          <a:xfrm>
            <a:off x="309563" y="905164"/>
            <a:ext cx="11439091" cy="5952836"/>
          </a:xfrm>
          <a:prstGeom prst="rect">
            <a:avLst/>
          </a:prstGeom>
        </p:spPr>
        <p:txBody>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2286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Clr>
                <a:schemeClr val="accent2"/>
              </a:buClr>
              <a:buSzPct val="80000"/>
              <a:buFont typeface="System Font Regular"/>
              <a:buChar char="−"/>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Clr>
                <a:schemeClr val="accent2"/>
              </a:buClr>
              <a:buSzPct val="80000"/>
              <a:buFont typeface="Wingdings" pitchFamily="2" charset="2"/>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5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a:t>
            </a:r>
            <a:r>
              <a:rPr kumimoji="0" lang="en-US" b="1" i="0" u="none" strike="noStrike" kern="100" cap="none" spc="0" normalizeH="0" baseline="0" noProof="0" dirty="0">
                <a:ln>
                  <a:noFill/>
                </a:ln>
                <a:solidFill>
                  <a:srgbClr val="2D499E"/>
                </a:solidFill>
                <a:effectLst/>
                <a:uLnTx/>
                <a:uFillTx/>
                <a:latin typeface="Arial" panose="020B0604020202020204"/>
                <a:ea typeface="Calibri" panose="020F0502020204030204" pitchFamily="34" charset="0"/>
                <a:cs typeface="Times New Roman" panose="02020603050405020304" pitchFamily="18" charset="0"/>
              </a:rPr>
              <a:t>IMPORTANT SAFETY INFORMATION</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may alter nasal mucosa for up to 2 weeks after administration and increase systemic absorption of nasal products, including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Patients with certain medical conditions or who take certain medications for allergies, depression, thyroid disorders, diabetes, and hypertension, may be at greater risk for adverse reactions.</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Epinephrine can temporarily exacerbate the underlying condition or increase symptoms in patients with the following: hyperthyroidism, Parkinson’s disease, diabetes, renal impairment. Epinephrine should be administered with caution in patients with these conditions, including elderly patients and pregnant women.</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Adverse reactions to </a:t>
            </a:r>
            <a:r>
              <a:rPr kumimoji="0" lang="en-US" sz="1800" b="1" i="1" u="none" strike="noStrike" kern="1200" cap="none" spc="0" normalizeH="0" baseline="0" noProof="0" dirty="0" err="1">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may include mostly mild throat irritation, intranasal paresthesia, headache, nasal discomfort, feeling jittery, paresthesia, fatigue, tremor, rhinorrhea, nasal pruritus, sneezing, abdominal pain, gingival pain, hypoesthesia oral, nasal congestion, dizziness, nausea, and vomiting. </a:t>
            </a:r>
          </a:p>
          <a:p>
            <a:pPr marL="342900" marR="0" lvl="0" indent="-342900" algn="l" defTabSz="914400" rtl="0" eaLnBrk="1" fontAlgn="auto" latinLnBrk="0" hangingPunct="1">
              <a:lnSpc>
                <a:spcPct val="100000"/>
              </a:lnSpc>
              <a:spcBef>
                <a:spcPts val="0"/>
              </a:spcBef>
              <a:spcAft>
                <a:spcPts val="1000"/>
              </a:spcAft>
              <a:buClr>
                <a:srgbClr val="47B0C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These are not all of the possible side effects of </a:t>
            </a:r>
            <a:r>
              <a:rPr kumimoji="0" lang="en-US" sz="1800" b="1" i="1" u="none" strike="noStrike" kern="1200" cap="none" spc="0" normalizeH="0" baseline="0" noProof="0" dirty="0" err="1">
                <a:ln>
                  <a:noFill/>
                </a:ln>
                <a:solidFill>
                  <a:srgbClr val="000000"/>
                </a:solidFill>
                <a:effectLst/>
                <a:uLnTx/>
                <a:uFillTx/>
                <a:latin typeface="Arial" panose="020B0604020202020204"/>
                <a:ea typeface="+mn-ea"/>
                <a:cs typeface="+mn-cs"/>
              </a:rPr>
              <a:t>neffy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To report suspected adverse reactions, contact ARS Pharmaceuticals Operations, Inc. at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1-877-MY-NEFFY (877-696-3339)</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or FDA at 1-800-FDA-1088 or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hlinkClick r:id="rId3"/>
              </a:rPr>
              <a:t>www.fda.gov/medwatch</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46015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1AFF3E0-B972-1C81-FB7B-97E8546DDEA1}"/>
              </a:ext>
            </a:extLst>
          </p:cNvPr>
          <p:cNvGrpSpPr/>
          <p:nvPr/>
        </p:nvGrpSpPr>
        <p:grpSpPr>
          <a:xfrm>
            <a:off x="371475" y="1398659"/>
            <a:ext cx="1225111" cy="1225111"/>
            <a:chOff x="401679" y="3097100"/>
            <a:chExt cx="792104" cy="792104"/>
          </a:xfrm>
        </p:grpSpPr>
        <p:sp>
          <p:nvSpPr>
            <p:cNvPr id="22" name="Oval 21">
              <a:extLst>
                <a:ext uri="{FF2B5EF4-FFF2-40B4-BE49-F238E27FC236}">
                  <a16:creationId xmlns:a16="http://schemas.microsoft.com/office/drawing/2014/main" id="{656A6F8B-4F9A-06D0-EADB-A2DD3AEBA166}"/>
                </a:ext>
              </a:extLst>
            </p:cNvPr>
            <p:cNvSpPr/>
            <p:nvPr/>
          </p:nvSpPr>
          <p:spPr>
            <a:xfrm>
              <a:off x="401679" y="3097100"/>
              <a:ext cx="792104" cy="792104"/>
            </a:xfrm>
            <a:prstGeom prst="ellipse">
              <a:avLst/>
            </a:prstGeom>
            <a:solidFill>
              <a:schemeClr val="bg1"/>
            </a:solidFill>
            <a:ln w="50800">
              <a:noFill/>
            </a:ln>
            <a:effectLst>
              <a:outerShdw blurRad="152400" algn="ctr" rotWithShape="0">
                <a:schemeClr val="accent2">
                  <a:lumMod val="50000"/>
                  <a:alpha val="6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CA668491-414B-7403-3178-626B600DB7DB}"/>
                </a:ext>
              </a:extLst>
            </p:cNvPr>
            <p:cNvSpPr/>
            <p:nvPr/>
          </p:nvSpPr>
          <p:spPr>
            <a:xfrm>
              <a:off x="468772" y="3164193"/>
              <a:ext cx="657919" cy="657919"/>
            </a:xfrm>
            <a:prstGeom prst="ellipse">
              <a:avLst/>
            </a:prstGeom>
            <a:solidFill>
              <a:schemeClr val="accent5">
                <a:lumMod val="20000"/>
                <a:lumOff val="80000"/>
              </a:schemeClr>
            </a:solidFill>
            <a:ln w="50800">
              <a:gradFill>
                <a:gsLst>
                  <a:gs pos="100000">
                    <a:srgbClr val="16ACC2"/>
                  </a:gs>
                  <a:gs pos="16000">
                    <a:srgbClr val="AAD2A8"/>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7" name="Title 1">
            <a:extLst>
              <a:ext uri="{FF2B5EF4-FFF2-40B4-BE49-F238E27FC236}">
                <a16:creationId xmlns:a16="http://schemas.microsoft.com/office/drawing/2014/main" id="{D38683BD-FBD3-7D45-2968-2F5728E530BF}"/>
              </a:ext>
            </a:extLst>
          </p:cNvPr>
          <p:cNvSpPr txBox="1">
            <a:spLocks/>
          </p:cNvSpPr>
          <p:nvPr/>
        </p:nvSpPr>
        <p:spPr>
          <a:xfrm>
            <a:off x="371475" y="117813"/>
            <a:ext cx="10959770" cy="873528"/>
          </a:xfrm>
          <a:prstGeom prst="rect">
            <a:avLst/>
          </a:prstGeom>
        </p:spPr>
        <p:txBody>
          <a:bodyPr/>
          <a:lst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E489E"/>
                </a:solidFill>
                <a:effectLst/>
                <a:uLnTx/>
                <a:uFillTx/>
                <a:latin typeface="Arial" panose="020B0604020202020204"/>
                <a:ea typeface="+mj-ea"/>
                <a:cs typeface="+mj-cs"/>
              </a:rPr>
              <a:t>Epinephrine Treatment for Type 1 Allergic Reactions Including Anaphylaxis</a:t>
            </a:r>
          </a:p>
        </p:txBody>
      </p:sp>
      <p:sp>
        <p:nvSpPr>
          <p:cNvPr id="28" name="Content Placeholder 2">
            <a:extLst>
              <a:ext uri="{FF2B5EF4-FFF2-40B4-BE49-F238E27FC236}">
                <a16:creationId xmlns:a16="http://schemas.microsoft.com/office/drawing/2014/main" id="{9C4FDE41-8B4E-6FD3-BE22-8F35470B89BB}"/>
              </a:ext>
            </a:extLst>
          </p:cNvPr>
          <p:cNvSpPr txBox="1">
            <a:spLocks/>
          </p:cNvSpPr>
          <p:nvPr/>
        </p:nvSpPr>
        <p:spPr>
          <a:xfrm>
            <a:off x="1726626" y="1592333"/>
            <a:ext cx="10365983" cy="4221925"/>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2286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Clr>
                <a:schemeClr val="accent2"/>
              </a:buClr>
              <a:buSzPct val="80000"/>
              <a:buFont typeface="System Font Regular"/>
              <a:buChar char="−"/>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Clr>
                <a:schemeClr val="accent2"/>
              </a:buClr>
              <a:buSzPct val="80000"/>
              <a:buFont typeface="Wingdings" pitchFamily="2" charset="2"/>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5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200"/>
              </a:spcAft>
              <a:buClr>
                <a:srgbClr val="2E489E"/>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Epinephrine is indicated as first-line treatment and is the only medication </a:t>
            </a:r>
            <a:b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approved to </a:t>
            </a:r>
            <a:r>
              <a:rPr kumimoji="0" lang="en-US" sz="2400" b="1" i="0" u="none" strike="noStrike" kern="1200" cap="none" spc="0" normalizeH="0" baseline="0" noProof="0" dirty="0">
                <a:ln>
                  <a:noFill/>
                </a:ln>
                <a:solidFill>
                  <a:srgbClr val="2E489E"/>
                </a:solidFill>
                <a:effectLst/>
                <a:uLnTx/>
                <a:uFillTx/>
                <a:latin typeface="Arial" panose="020B0604020202020204"/>
                <a:ea typeface="+mn-ea"/>
                <a:cs typeface="+mn-cs"/>
              </a:rPr>
              <a:t>stop a potentially life-threatening allergic reaction</a:t>
            </a:r>
            <a:r>
              <a:rPr kumimoji="0" lang="en-US" sz="2400" b="0" i="0" u="none" strike="noStrike" kern="1200" cap="none" spc="0" normalizeH="0" baseline="30000" noProof="0" dirty="0">
                <a:ln>
                  <a:noFill/>
                </a:ln>
                <a:solidFill>
                  <a:srgbClr val="000000"/>
                </a:solidFill>
                <a:effectLst/>
                <a:uLnTx/>
                <a:uFillTx/>
                <a:latin typeface="Arial" panose="020B0604020202020204"/>
                <a:ea typeface="+mn-ea"/>
                <a:cs typeface="+mn-cs"/>
              </a:rPr>
              <a:t>1,2</a:t>
            </a:r>
          </a:p>
          <a:p>
            <a:pPr marL="0" marR="0" lvl="0" indent="0" algn="l" defTabSz="914400" rtl="0" eaLnBrk="1" fontAlgn="auto" latinLnBrk="0" hangingPunct="1">
              <a:lnSpc>
                <a:spcPct val="100000"/>
              </a:lnSpc>
              <a:spcBef>
                <a:spcPts val="0"/>
              </a:spcBef>
              <a:spcAft>
                <a:spcPts val="6200"/>
              </a:spcAft>
              <a:buClr>
                <a:srgbClr val="2E489E"/>
              </a:buClr>
              <a:buSzTx/>
              <a:buFont typeface="Arial" panose="020B0604020202020204" pitchFamily="34" charset="0"/>
              <a:buNone/>
              <a:tabLst/>
              <a:defRPr/>
            </a:pPr>
            <a:r>
              <a:rPr kumimoji="0" lang="en-US" sz="2400" b="1" i="0" u="none" strike="noStrike" kern="1200" cap="none" spc="0" normalizeH="0" baseline="0" noProof="0" dirty="0">
                <a:ln>
                  <a:noFill/>
                </a:ln>
                <a:solidFill>
                  <a:srgbClr val="2E489E"/>
                </a:solidFill>
                <a:effectLst/>
                <a:uLnTx/>
                <a:uFillTx/>
                <a:latin typeface="Arial" panose="020B0604020202020204"/>
                <a:ea typeface="+mn-ea"/>
                <a:cs typeface="+mn-cs"/>
              </a:rPr>
              <a:t>Early recognition and use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of epinephrine to treat symptoms and prevent progression to life-threatening respiratory and/or cardiovascular events</a:t>
            </a:r>
            <a:r>
              <a:rPr kumimoji="0" lang="en-US" sz="2400" b="0" i="0" u="none" strike="noStrike" kern="1200" cap="none" spc="0" normalizeH="0" baseline="30000" noProof="0" dirty="0">
                <a:ln>
                  <a:noFill/>
                </a:ln>
                <a:solidFill>
                  <a:srgbClr val="000000"/>
                </a:solidFill>
                <a:effectLst/>
                <a:uLnTx/>
                <a:uFillTx/>
                <a:latin typeface="Arial" panose="020B0604020202020204"/>
                <a:ea typeface="+mn-ea"/>
                <a:cs typeface="+mn-cs"/>
              </a:rPr>
              <a:t>1</a:t>
            </a:r>
          </a:p>
          <a:p>
            <a:pPr marL="0" marR="0" lvl="0" indent="0" algn="l" defTabSz="914400" rtl="0" eaLnBrk="1" fontAlgn="auto" latinLnBrk="0" hangingPunct="1">
              <a:lnSpc>
                <a:spcPct val="100000"/>
              </a:lnSpc>
              <a:spcBef>
                <a:spcPts val="0"/>
              </a:spcBef>
              <a:spcAft>
                <a:spcPts val="6200"/>
              </a:spcAft>
              <a:buClr>
                <a:srgbClr val="2E489E"/>
              </a:buClr>
              <a:buSzTx/>
              <a:buFont typeface="Arial" panose="020B0604020202020204" pitchFamily="34" charset="0"/>
              <a:buNone/>
              <a:tabLst/>
              <a:defRPr/>
            </a:pPr>
            <a:r>
              <a:rPr kumimoji="0" lang="en-US" sz="2400" b="1" i="0" u="none" strike="noStrike" kern="1200" cap="none" spc="0" normalizeH="0" baseline="0" noProof="0" dirty="0">
                <a:ln>
                  <a:noFill/>
                </a:ln>
                <a:solidFill>
                  <a:srgbClr val="2E489E"/>
                </a:solidFill>
                <a:effectLst/>
                <a:uLnTx/>
                <a:uFillTx/>
                <a:latin typeface="Arial" panose="020B0604020202020204"/>
                <a:ea typeface="+mn-ea"/>
                <a:cs typeface="+mn-cs"/>
              </a:rPr>
              <a:t>Reduce acute care activation and costs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through prompt epinephrine usage for potential life-threatening reactions</a:t>
            </a:r>
            <a:r>
              <a:rPr kumimoji="0" lang="en-US" sz="2400" b="0" i="0" u="none" strike="noStrike" kern="1200" cap="none" spc="0" normalizeH="0" baseline="30000" noProof="0" dirty="0">
                <a:ln>
                  <a:noFill/>
                </a:ln>
                <a:solidFill>
                  <a:srgbClr val="000000"/>
                </a:solidFill>
                <a:effectLst/>
                <a:uLnTx/>
                <a:uFillTx/>
                <a:latin typeface="Arial" panose="020B0604020202020204"/>
                <a:ea typeface="+mn-ea"/>
                <a:cs typeface="+mn-cs"/>
              </a:rPr>
              <a:t>3 </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DB8C24C8-CEA4-F9AA-99A1-0C07B2188DFB}"/>
              </a:ext>
            </a:extLst>
          </p:cNvPr>
          <p:cNvSpPr txBox="1"/>
          <p:nvPr/>
        </p:nvSpPr>
        <p:spPr>
          <a:xfrm>
            <a:off x="224239" y="6231700"/>
            <a:ext cx="10167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1. Golden DBK, et al. </a:t>
            </a:r>
            <a:r>
              <a:rPr kumimoji="0" lang="en-US" sz="800" b="0" i="1"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Ann Allergy Asthma Immunol. </a:t>
            </a:r>
            <a:r>
              <a:rPr kumimoji="0" lang="en-US" sz="800" b="0" i="0"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2024</a:t>
            </a:r>
            <a:r>
              <a:rPr kumimoji="0" lang="en-US" sz="800" b="0" i="1"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a:t>
            </a:r>
            <a:r>
              <a:rPr kumimoji="0" lang="en-US" sz="800" b="0" i="0"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32(2):124-176; 2. </a:t>
            </a:r>
            <a:r>
              <a:rPr kumimoji="0" lang="en-US" sz="8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Shaker MS, et al. </a:t>
            </a:r>
            <a:r>
              <a:rPr kumimoji="0" lang="en-US" sz="800" b="0" i="1"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J Allergy Clin Immunol</a:t>
            </a:r>
            <a:r>
              <a:rPr kumimoji="0" lang="en-US" sz="800" b="0" i="0" u="none" strike="noStrike" kern="1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 2020;145(4):1082-1123;</a:t>
            </a:r>
            <a:r>
              <a:rPr kumimoji="0" lang="en-US" sz="800" b="0" i="0"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rPr>
              <a:t> 3.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Fleming JT,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J Allergy Clin Immunol Pract.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2015;3(1):57-62.</a:t>
            </a:r>
            <a:endParaRPr kumimoji="0" lang="en-US" sz="800" b="0" i="0" u="none" strike="noStrike" kern="1200" cap="none" spc="0" normalizeH="0" baseline="0" noProof="0" dirty="0">
              <a:ln>
                <a:noFill/>
              </a:ln>
              <a:solidFill>
                <a:srgbClr val="000000"/>
              </a:solidFill>
              <a:effectLst/>
              <a:uLnTx/>
              <a:uFillTx/>
              <a:latin typeface="Arial" panose="020B0604020202020204"/>
              <a:ea typeface="ArialUnicodeMS" panose="020B0604020202020204" pitchFamily="34" charset="-128"/>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0" name="Group 29">
            <a:extLst>
              <a:ext uri="{FF2B5EF4-FFF2-40B4-BE49-F238E27FC236}">
                <a16:creationId xmlns:a16="http://schemas.microsoft.com/office/drawing/2014/main" id="{A70FDBA4-5EA4-2D99-00BD-4AC489450787}"/>
              </a:ext>
            </a:extLst>
          </p:cNvPr>
          <p:cNvGrpSpPr/>
          <p:nvPr/>
        </p:nvGrpSpPr>
        <p:grpSpPr>
          <a:xfrm>
            <a:off x="696776" y="1693395"/>
            <a:ext cx="574508" cy="635638"/>
            <a:chOff x="4253057" y="2178440"/>
            <a:chExt cx="713796" cy="789747"/>
          </a:xfrm>
        </p:grpSpPr>
        <p:sp>
          <p:nvSpPr>
            <p:cNvPr id="31" name="Freeform 30">
              <a:extLst>
                <a:ext uri="{FF2B5EF4-FFF2-40B4-BE49-F238E27FC236}">
                  <a16:creationId xmlns:a16="http://schemas.microsoft.com/office/drawing/2014/main" id="{71F578F6-85BA-7DA1-4AAE-6FA2C93DD26A}"/>
                </a:ext>
              </a:extLst>
            </p:cNvPr>
            <p:cNvSpPr/>
            <p:nvPr/>
          </p:nvSpPr>
          <p:spPr>
            <a:xfrm rot="5396930">
              <a:off x="4172534" y="2258963"/>
              <a:ext cx="789747" cy="628702"/>
            </a:xfrm>
            <a:custGeom>
              <a:avLst/>
              <a:gdLst>
                <a:gd name="connsiteX0" fmla="*/ 379214 w 596381"/>
                <a:gd name="connsiteY0" fmla="*/ 474768 h 474767"/>
                <a:gd name="connsiteX1" fmla="*/ 89546 w 596381"/>
                <a:gd name="connsiteY1" fmla="*/ 474768 h 474767"/>
                <a:gd name="connsiteX2" fmla="*/ 43466 w 596381"/>
                <a:gd name="connsiteY2" fmla="*/ 428688 h 474767"/>
                <a:gd name="connsiteX3" fmla="*/ 102276 w 596381"/>
                <a:gd name="connsiteY3" fmla="*/ 360894 h 474767"/>
                <a:gd name="connsiteX4" fmla="*/ 226315 w 596381"/>
                <a:gd name="connsiteY4" fmla="*/ 341425 h 474767"/>
                <a:gd name="connsiteX5" fmla="*/ 17172 w 596381"/>
                <a:gd name="connsiteY5" fmla="*/ 132282 h 474767"/>
                <a:gd name="connsiteX6" fmla="*/ 17172 w 596381"/>
                <a:gd name="connsiteY6" fmla="*/ 49309 h 474767"/>
                <a:gd name="connsiteX7" fmla="*/ 100315 w 596381"/>
                <a:gd name="connsiteY7" fmla="*/ 49137 h 474767"/>
                <a:gd name="connsiteX8" fmla="*/ 154746 w 596381"/>
                <a:gd name="connsiteY8" fmla="*/ 103568 h 474767"/>
                <a:gd name="connsiteX9" fmla="*/ 169492 w 596381"/>
                <a:gd name="connsiteY9" fmla="*/ 78772 h 474767"/>
                <a:gd name="connsiteX10" fmla="*/ 246758 w 596381"/>
                <a:gd name="connsiteY10" fmla="*/ 73414 h 474767"/>
                <a:gd name="connsiteX11" fmla="*/ 261647 w 596381"/>
                <a:gd name="connsiteY11" fmla="*/ 48042 h 474767"/>
                <a:gd name="connsiteX12" fmla="*/ 338943 w 596381"/>
                <a:gd name="connsiteY12" fmla="*/ 42714 h 474767"/>
                <a:gd name="connsiteX13" fmla="*/ 353804 w 596381"/>
                <a:gd name="connsiteY13" fmla="*/ 17312 h 474767"/>
                <a:gd name="connsiteX14" fmla="*/ 436946 w 596381"/>
                <a:gd name="connsiteY14" fmla="*/ 17140 h 474767"/>
                <a:gd name="connsiteX15" fmla="*/ 552462 w 596381"/>
                <a:gd name="connsiteY15" fmla="*/ 144062 h 474767"/>
                <a:gd name="connsiteX16" fmla="*/ 596382 w 596381"/>
                <a:gd name="connsiteY16" fmla="*/ 257617 h 474767"/>
                <a:gd name="connsiteX17" fmla="*/ 546962 w 596381"/>
                <a:gd name="connsiteY17" fmla="*/ 376937 h 474767"/>
                <a:gd name="connsiteX18" fmla="*/ 498636 w 596381"/>
                <a:gd name="connsiteY18" fmla="*/ 425264 h 474767"/>
                <a:gd name="connsiteX19" fmla="*/ 379204 w 596381"/>
                <a:gd name="connsiteY19" fmla="*/ 474768 h 474767"/>
                <a:gd name="connsiteX20" fmla="*/ 58846 w 596381"/>
                <a:gd name="connsiteY20" fmla="*/ 62646 h 474767"/>
                <a:gd name="connsiteX21" fmla="*/ 39060 w 596381"/>
                <a:gd name="connsiteY21" fmla="*/ 70825 h 474767"/>
                <a:gd name="connsiteX22" fmla="*/ 38888 w 596381"/>
                <a:gd name="connsiteY22" fmla="*/ 110540 h 474767"/>
                <a:gd name="connsiteX23" fmla="*/ 269375 w 596381"/>
                <a:gd name="connsiteY23" fmla="*/ 341027 h 474767"/>
                <a:gd name="connsiteX24" fmla="*/ 273119 w 596381"/>
                <a:gd name="connsiteY24" fmla="*/ 356636 h 474767"/>
                <a:gd name="connsiteX25" fmla="*/ 260878 w 596381"/>
                <a:gd name="connsiteY25" fmla="*/ 367062 h 474767"/>
                <a:gd name="connsiteX26" fmla="*/ 106825 w 596381"/>
                <a:gd name="connsiteY26" fmla="*/ 391283 h 474767"/>
                <a:gd name="connsiteX27" fmla="*/ 74194 w 596381"/>
                <a:gd name="connsiteY27" fmla="*/ 428694 h 474767"/>
                <a:gd name="connsiteX28" fmla="*/ 89544 w 596381"/>
                <a:gd name="connsiteY28" fmla="*/ 444044 h 474767"/>
                <a:gd name="connsiteX29" fmla="*/ 379212 w 596381"/>
                <a:gd name="connsiteY29" fmla="*/ 444044 h 474767"/>
                <a:gd name="connsiteX30" fmla="*/ 476960 w 596381"/>
                <a:gd name="connsiteY30" fmla="*/ 403551 h 474767"/>
                <a:gd name="connsiteX31" fmla="*/ 525287 w 596381"/>
                <a:gd name="connsiteY31" fmla="*/ 355225 h 474767"/>
                <a:gd name="connsiteX32" fmla="*/ 565722 w 596381"/>
                <a:gd name="connsiteY32" fmla="*/ 257654 h 474767"/>
                <a:gd name="connsiteX33" fmla="*/ 529808 w 596381"/>
                <a:gd name="connsiteY33" fmla="*/ 164743 h 474767"/>
                <a:gd name="connsiteX34" fmla="*/ 414779 w 596381"/>
                <a:gd name="connsiteY34" fmla="*/ 38337 h 474767"/>
                <a:gd name="connsiteX35" fmla="*/ 375726 w 596381"/>
                <a:gd name="connsiteY35" fmla="*/ 38855 h 474767"/>
                <a:gd name="connsiteX36" fmla="*/ 367374 w 596381"/>
                <a:gd name="connsiteY36" fmla="*/ 58785 h 474767"/>
                <a:gd name="connsiteX37" fmla="*/ 375582 w 596381"/>
                <a:gd name="connsiteY37" fmla="*/ 78570 h 474767"/>
                <a:gd name="connsiteX38" fmla="*/ 376907 w 596381"/>
                <a:gd name="connsiteY38" fmla="*/ 79895 h 474767"/>
                <a:gd name="connsiteX39" fmla="*/ 376907 w 596381"/>
                <a:gd name="connsiteY39" fmla="*/ 101610 h 474767"/>
                <a:gd name="connsiteX40" fmla="*/ 355509 w 596381"/>
                <a:gd name="connsiteY40" fmla="*/ 101927 h 474767"/>
                <a:gd name="connsiteX41" fmla="*/ 355480 w 596381"/>
                <a:gd name="connsiteY41" fmla="*/ 101898 h 474767"/>
                <a:gd name="connsiteX42" fmla="*/ 355451 w 596381"/>
                <a:gd name="connsiteY42" fmla="*/ 101898 h 474767"/>
                <a:gd name="connsiteX43" fmla="*/ 355422 w 596381"/>
                <a:gd name="connsiteY43" fmla="*/ 101870 h 474767"/>
                <a:gd name="connsiteX44" fmla="*/ 355393 w 596381"/>
                <a:gd name="connsiteY44" fmla="*/ 101841 h 474767"/>
                <a:gd name="connsiteX45" fmla="*/ 355365 w 596381"/>
                <a:gd name="connsiteY45" fmla="*/ 101811 h 474767"/>
                <a:gd name="connsiteX46" fmla="*/ 355336 w 596381"/>
                <a:gd name="connsiteY46" fmla="*/ 101783 h 474767"/>
                <a:gd name="connsiteX47" fmla="*/ 323281 w 596381"/>
                <a:gd name="connsiteY47" fmla="*/ 69728 h 474767"/>
                <a:gd name="connsiteX48" fmla="*/ 283739 w 596381"/>
                <a:gd name="connsiteY48" fmla="*/ 69728 h 474767"/>
                <a:gd name="connsiteX49" fmla="*/ 283566 w 596381"/>
                <a:gd name="connsiteY49" fmla="*/ 109443 h 474767"/>
                <a:gd name="connsiteX50" fmla="*/ 315621 w 596381"/>
                <a:gd name="connsiteY50" fmla="*/ 141497 h 474767"/>
                <a:gd name="connsiteX51" fmla="*/ 319941 w 596381"/>
                <a:gd name="connsiteY51" fmla="*/ 152211 h 474767"/>
                <a:gd name="connsiteX52" fmla="*/ 315448 w 596381"/>
                <a:gd name="connsiteY52" fmla="*/ 163097 h 474767"/>
                <a:gd name="connsiteX53" fmla="*/ 293733 w 596381"/>
                <a:gd name="connsiteY53" fmla="*/ 163097 h 474767"/>
                <a:gd name="connsiteX54" fmla="*/ 230978 w 596381"/>
                <a:gd name="connsiteY54" fmla="*/ 100343 h 474767"/>
                <a:gd name="connsiteX55" fmla="*/ 191436 w 596381"/>
                <a:gd name="connsiteY55" fmla="*/ 100343 h 474767"/>
                <a:gd name="connsiteX56" fmla="*/ 191263 w 596381"/>
                <a:gd name="connsiteY56" fmla="*/ 140058 h 474767"/>
                <a:gd name="connsiteX57" fmla="*/ 254018 w 596381"/>
                <a:gd name="connsiteY57" fmla="*/ 202812 h 474767"/>
                <a:gd name="connsiteX58" fmla="*/ 258511 w 596381"/>
                <a:gd name="connsiteY58" fmla="*/ 213641 h 474767"/>
                <a:gd name="connsiteX59" fmla="*/ 254018 w 596381"/>
                <a:gd name="connsiteY59" fmla="*/ 224528 h 474767"/>
                <a:gd name="connsiteX60" fmla="*/ 232303 w 596381"/>
                <a:gd name="connsiteY60" fmla="*/ 224528 h 474767"/>
                <a:gd name="connsiteX61" fmla="*/ 78596 w 596381"/>
                <a:gd name="connsiteY61" fmla="*/ 70821 h 474767"/>
                <a:gd name="connsiteX62" fmla="*/ 58839 w 596381"/>
                <a:gd name="connsiteY62" fmla="*/ 62641 h 47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6381" h="474767">
                  <a:moveTo>
                    <a:pt x="379214" y="474768"/>
                  </a:moveTo>
                  <a:lnTo>
                    <a:pt x="89546" y="474768"/>
                  </a:lnTo>
                  <a:cubicBezTo>
                    <a:pt x="64145" y="474768"/>
                    <a:pt x="43466" y="454089"/>
                    <a:pt x="43466" y="428688"/>
                  </a:cubicBezTo>
                  <a:cubicBezTo>
                    <a:pt x="43466" y="394790"/>
                    <a:pt x="68753" y="365674"/>
                    <a:pt x="102276" y="360894"/>
                  </a:cubicBezTo>
                  <a:lnTo>
                    <a:pt x="226315" y="341425"/>
                  </a:lnTo>
                  <a:lnTo>
                    <a:pt x="17172" y="132282"/>
                  </a:lnTo>
                  <a:cubicBezTo>
                    <a:pt x="-5724" y="109386"/>
                    <a:pt x="-5724" y="72177"/>
                    <a:pt x="17172" y="49309"/>
                  </a:cubicBezTo>
                  <a:cubicBezTo>
                    <a:pt x="40241" y="26241"/>
                    <a:pt x="77479" y="26269"/>
                    <a:pt x="100315" y="49137"/>
                  </a:cubicBezTo>
                  <a:lnTo>
                    <a:pt x="154746" y="103568"/>
                  </a:lnTo>
                  <a:cubicBezTo>
                    <a:pt x="157425" y="94496"/>
                    <a:pt x="162320" y="85943"/>
                    <a:pt x="169492" y="78772"/>
                  </a:cubicBezTo>
                  <a:cubicBezTo>
                    <a:pt x="190660" y="57575"/>
                    <a:pt x="223779" y="55847"/>
                    <a:pt x="246758" y="73414"/>
                  </a:cubicBezTo>
                  <a:cubicBezTo>
                    <a:pt x="249408" y="64112"/>
                    <a:pt x="254390" y="55357"/>
                    <a:pt x="261647" y="48042"/>
                  </a:cubicBezTo>
                  <a:cubicBezTo>
                    <a:pt x="282815" y="26874"/>
                    <a:pt x="315964" y="25146"/>
                    <a:pt x="338943" y="42714"/>
                  </a:cubicBezTo>
                  <a:cubicBezTo>
                    <a:pt x="341535" y="33383"/>
                    <a:pt x="346488" y="24628"/>
                    <a:pt x="353804" y="17312"/>
                  </a:cubicBezTo>
                  <a:cubicBezTo>
                    <a:pt x="376872" y="-5756"/>
                    <a:pt x="414111" y="-5728"/>
                    <a:pt x="436946" y="17140"/>
                  </a:cubicBezTo>
                  <a:lnTo>
                    <a:pt x="552462" y="144062"/>
                  </a:lnTo>
                  <a:cubicBezTo>
                    <a:pt x="580772" y="175223"/>
                    <a:pt x="596382" y="215543"/>
                    <a:pt x="596382" y="257617"/>
                  </a:cubicBezTo>
                  <a:cubicBezTo>
                    <a:pt x="596382" y="302689"/>
                    <a:pt x="578843" y="345080"/>
                    <a:pt x="546962" y="376937"/>
                  </a:cubicBezTo>
                  <a:lnTo>
                    <a:pt x="498636" y="425264"/>
                  </a:lnTo>
                  <a:cubicBezTo>
                    <a:pt x="466754" y="457202"/>
                    <a:pt x="424333" y="474768"/>
                    <a:pt x="379204" y="474768"/>
                  </a:cubicBezTo>
                  <a:close/>
                  <a:moveTo>
                    <a:pt x="58846" y="62646"/>
                  </a:moveTo>
                  <a:cubicBezTo>
                    <a:pt x="51674" y="62646"/>
                    <a:pt x="44532" y="65382"/>
                    <a:pt x="39060" y="70825"/>
                  </a:cubicBezTo>
                  <a:cubicBezTo>
                    <a:pt x="27972" y="81913"/>
                    <a:pt x="27972" y="99654"/>
                    <a:pt x="38888" y="110540"/>
                  </a:cubicBezTo>
                  <a:lnTo>
                    <a:pt x="269375" y="341027"/>
                  </a:lnTo>
                  <a:cubicBezTo>
                    <a:pt x="273464" y="345117"/>
                    <a:pt x="274904" y="351164"/>
                    <a:pt x="273119" y="356636"/>
                  </a:cubicBezTo>
                  <a:cubicBezTo>
                    <a:pt x="271304" y="362137"/>
                    <a:pt x="266610" y="366169"/>
                    <a:pt x="260878" y="367062"/>
                  </a:cubicBezTo>
                  <a:lnTo>
                    <a:pt x="106825" y="391283"/>
                  </a:lnTo>
                  <a:cubicBezTo>
                    <a:pt x="88133" y="393962"/>
                    <a:pt x="74194" y="410003"/>
                    <a:pt x="74194" y="428694"/>
                  </a:cubicBezTo>
                  <a:cubicBezTo>
                    <a:pt x="74194" y="437161"/>
                    <a:pt x="81078" y="444044"/>
                    <a:pt x="89544" y="444044"/>
                  </a:cubicBezTo>
                  <a:lnTo>
                    <a:pt x="379212" y="444044"/>
                  </a:lnTo>
                  <a:cubicBezTo>
                    <a:pt x="416134" y="444044"/>
                    <a:pt x="450837" y="429673"/>
                    <a:pt x="476960" y="403551"/>
                  </a:cubicBezTo>
                  <a:lnTo>
                    <a:pt x="525287" y="355225"/>
                  </a:lnTo>
                  <a:cubicBezTo>
                    <a:pt x="551379" y="329161"/>
                    <a:pt x="565722" y="294515"/>
                    <a:pt x="565722" y="257654"/>
                  </a:cubicBezTo>
                  <a:cubicBezTo>
                    <a:pt x="565722" y="223210"/>
                    <a:pt x="552934" y="190234"/>
                    <a:pt x="529808" y="164743"/>
                  </a:cubicBezTo>
                  <a:lnTo>
                    <a:pt x="414779" y="38337"/>
                  </a:lnTo>
                  <a:cubicBezTo>
                    <a:pt x="404353" y="28027"/>
                    <a:pt x="386641" y="27998"/>
                    <a:pt x="375726" y="38855"/>
                  </a:cubicBezTo>
                  <a:cubicBezTo>
                    <a:pt x="370254" y="44328"/>
                    <a:pt x="367374" y="51326"/>
                    <a:pt x="367374" y="58785"/>
                  </a:cubicBezTo>
                  <a:cubicBezTo>
                    <a:pt x="367374" y="66244"/>
                    <a:pt x="370283" y="73271"/>
                    <a:pt x="375582" y="78570"/>
                  </a:cubicBezTo>
                  <a:lnTo>
                    <a:pt x="376907" y="79895"/>
                  </a:lnTo>
                  <a:cubicBezTo>
                    <a:pt x="382897" y="85885"/>
                    <a:pt x="382897" y="95620"/>
                    <a:pt x="376907" y="101610"/>
                  </a:cubicBezTo>
                  <a:cubicBezTo>
                    <a:pt x="371003" y="107514"/>
                    <a:pt x="361528" y="107600"/>
                    <a:pt x="355509" y="101927"/>
                  </a:cubicBezTo>
                  <a:cubicBezTo>
                    <a:pt x="355509" y="101927"/>
                    <a:pt x="355509" y="101898"/>
                    <a:pt x="355480" y="101898"/>
                  </a:cubicBezTo>
                  <a:lnTo>
                    <a:pt x="355451" y="101898"/>
                  </a:lnTo>
                  <a:lnTo>
                    <a:pt x="355422" y="101870"/>
                  </a:lnTo>
                  <a:lnTo>
                    <a:pt x="355393" y="101841"/>
                  </a:lnTo>
                  <a:cubicBezTo>
                    <a:pt x="355393" y="101841"/>
                    <a:pt x="355365" y="101811"/>
                    <a:pt x="355365" y="101811"/>
                  </a:cubicBezTo>
                  <a:cubicBezTo>
                    <a:pt x="355365" y="101811"/>
                    <a:pt x="355393" y="101811"/>
                    <a:pt x="355336" y="101783"/>
                  </a:cubicBezTo>
                  <a:lnTo>
                    <a:pt x="323281" y="69728"/>
                  </a:lnTo>
                  <a:cubicBezTo>
                    <a:pt x="312395" y="58841"/>
                    <a:pt x="294626" y="58841"/>
                    <a:pt x="283739" y="69728"/>
                  </a:cubicBezTo>
                  <a:cubicBezTo>
                    <a:pt x="272651" y="80816"/>
                    <a:pt x="272651" y="98557"/>
                    <a:pt x="283566" y="109443"/>
                  </a:cubicBezTo>
                  <a:lnTo>
                    <a:pt x="315621" y="141497"/>
                  </a:lnTo>
                  <a:cubicBezTo>
                    <a:pt x="318443" y="144349"/>
                    <a:pt x="319941" y="148266"/>
                    <a:pt x="319941" y="152211"/>
                  </a:cubicBezTo>
                  <a:cubicBezTo>
                    <a:pt x="319941" y="156157"/>
                    <a:pt x="318443" y="160073"/>
                    <a:pt x="315448" y="163097"/>
                  </a:cubicBezTo>
                  <a:cubicBezTo>
                    <a:pt x="309457" y="169088"/>
                    <a:pt x="299723" y="169088"/>
                    <a:pt x="293733" y="163097"/>
                  </a:cubicBezTo>
                  <a:lnTo>
                    <a:pt x="230978" y="100343"/>
                  </a:lnTo>
                  <a:cubicBezTo>
                    <a:pt x="220092" y="89456"/>
                    <a:pt x="202322" y="89456"/>
                    <a:pt x="191436" y="100343"/>
                  </a:cubicBezTo>
                  <a:cubicBezTo>
                    <a:pt x="180348" y="111431"/>
                    <a:pt x="180348" y="129172"/>
                    <a:pt x="191263" y="140058"/>
                  </a:cubicBezTo>
                  <a:lnTo>
                    <a:pt x="254018" y="202812"/>
                  </a:lnTo>
                  <a:cubicBezTo>
                    <a:pt x="257014" y="205779"/>
                    <a:pt x="258511" y="209724"/>
                    <a:pt x="258511" y="213641"/>
                  </a:cubicBezTo>
                  <a:cubicBezTo>
                    <a:pt x="258511" y="217587"/>
                    <a:pt x="257014" y="221504"/>
                    <a:pt x="254018" y="224528"/>
                  </a:cubicBezTo>
                  <a:cubicBezTo>
                    <a:pt x="248028" y="230518"/>
                    <a:pt x="238293" y="230518"/>
                    <a:pt x="232303" y="224528"/>
                  </a:cubicBezTo>
                  <a:lnTo>
                    <a:pt x="78596" y="70821"/>
                  </a:lnTo>
                  <a:cubicBezTo>
                    <a:pt x="73153" y="65378"/>
                    <a:pt x="65982" y="62641"/>
                    <a:pt x="58839" y="62641"/>
                  </a:cubicBezTo>
                  <a:close/>
                </a:path>
              </a:pathLst>
            </a:custGeom>
            <a:solidFill>
              <a:schemeClr val="accent1"/>
            </a:solidFill>
            <a:ln w="7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Trapezoid 31">
              <a:extLst>
                <a:ext uri="{FF2B5EF4-FFF2-40B4-BE49-F238E27FC236}">
                  <a16:creationId xmlns:a16="http://schemas.microsoft.com/office/drawing/2014/main" id="{2A509C60-39EE-A3A0-D116-84700D87480B}"/>
                </a:ext>
              </a:extLst>
            </p:cNvPr>
            <p:cNvSpPr/>
            <p:nvPr/>
          </p:nvSpPr>
          <p:spPr>
            <a:xfrm rot="8192323">
              <a:off x="4414011" y="2314268"/>
              <a:ext cx="150268" cy="91920"/>
            </a:xfrm>
            <a:prstGeom prst="trapezoid">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91363D9-F01B-311E-469C-D14EE043F6A1}"/>
                </a:ext>
              </a:extLst>
            </p:cNvPr>
            <p:cNvSpPr/>
            <p:nvPr/>
          </p:nvSpPr>
          <p:spPr>
            <a:xfrm rot="8192323">
              <a:off x="4795968" y="2748301"/>
              <a:ext cx="128208" cy="91920"/>
            </a:xfrm>
            <a:prstGeom prst="rect">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92DB42FB-6984-1E40-D2EC-AD7A7B77F0F1}"/>
                </a:ext>
              </a:extLst>
            </p:cNvPr>
            <p:cNvSpPr/>
            <p:nvPr/>
          </p:nvSpPr>
          <p:spPr>
            <a:xfrm rot="8192323">
              <a:off x="4886887" y="2813270"/>
              <a:ext cx="79966" cy="91920"/>
            </a:xfrm>
            <a:prstGeom prst="rect">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9882EF8E-B24E-E620-CAE6-39F37661686C}"/>
              </a:ext>
            </a:extLst>
          </p:cNvPr>
          <p:cNvGrpSpPr/>
          <p:nvPr/>
        </p:nvGrpSpPr>
        <p:grpSpPr>
          <a:xfrm>
            <a:off x="371475" y="2904027"/>
            <a:ext cx="1225111" cy="1225111"/>
            <a:chOff x="401679" y="3097100"/>
            <a:chExt cx="792104" cy="792104"/>
          </a:xfrm>
        </p:grpSpPr>
        <p:sp>
          <p:nvSpPr>
            <p:cNvPr id="38" name="Oval 37">
              <a:extLst>
                <a:ext uri="{FF2B5EF4-FFF2-40B4-BE49-F238E27FC236}">
                  <a16:creationId xmlns:a16="http://schemas.microsoft.com/office/drawing/2014/main" id="{BB3C089D-7500-C574-642F-D9927A47AC50}"/>
                </a:ext>
              </a:extLst>
            </p:cNvPr>
            <p:cNvSpPr/>
            <p:nvPr/>
          </p:nvSpPr>
          <p:spPr>
            <a:xfrm>
              <a:off x="401679" y="3097100"/>
              <a:ext cx="792104" cy="792104"/>
            </a:xfrm>
            <a:prstGeom prst="ellipse">
              <a:avLst/>
            </a:prstGeom>
            <a:solidFill>
              <a:schemeClr val="bg1"/>
            </a:solidFill>
            <a:ln w="50800">
              <a:noFill/>
            </a:ln>
            <a:effectLst>
              <a:outerShdw blurRad="152400" algn="ctr" rotWithShape="0">
                <a:schemeClr val="accent2">
                  <a:lumMod val="50000"/>
                  <a:alpha val="6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3AD21B17-E983-7FBC-E589-AA17E97AFC2E}"/>
                </a:ext>
              </a:extLst>
            </p:cNvPr>
            <p:cNvSpPr/>
            <p:nvPr/>
          </p:nvSpPr>
          <p:spPr>
            <a:xfrm>
              <a:off x="468772" y="3164193"/>
              <a:ext cx="657919" cy="657919"/>
            </a:xfrm>
            <a:prstGeom prst="ellipse">
              <a:avLst/>
            </a:prstGeom>
            <a:solidFill>
              <a:schemeClr val="accent5">
                <a:lumMod val="20000"/>
                <a:lumOff val="80000"/>
              </a:schemeClr>
            </a:solidFill>
            <a:ln w="50800">
              <a:gradFill>
                <a:gsLst>
                  <a:gs pos="100000">
                    <a:srgbClr val="16ACC2"/>
                  </a:gs>
                  <a:gs pos="16000">
                    <a:srgbClr val="AAD2A8"/>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0" name="Group 39">
            <a:extLst>
              <a:ext uri="{FF2B5EF4-FFF2-40B4-BE49-F238E27FC236}">
                <a16:creationId xmlns:a16="http://schemas.microsoft.com/office/drawing/2014/main" id="{6AB1879A-FE62-13A2-29FF-4C8A94E33119}"/>
              </a:ext>
            </a:extLst>
          </p:cNvPr>
          <p:cNvGrpSpPr/>
          <p:nvPr/>
        </p:nvGrpSpPr>
        <p:grpSpPr>
          <a:xfrm>
            <a:off x="371475" y="4408137"/>
            <a:ext cx="1225111" cy="1225111"/>
            <a:chOff x="401679" y="3097100"/>
            <a:chExt cx="792104" cy="792104"/>
          </a:xfrm>
        </p:grpSpPr>
        <p:sp>
          <p:nvSpPr>
            <p:cNvPr id="41" name="Oval 40">
              <a:extLst>
                <a:ext uri="{FF2B5EF4-FFF2-40B4-BE49-F238E27FC236}">
                  <a16:creationId xmlns:a16="http://schemas.microsoft.com/office/drawing/2014/main" id="{694A5093-F949-187E-12CE-796B511CE3DB}"/>
                </a:ext>
              </a:extLst>
            </p:cNvPr>
            <p:cNvSpPr/>
            <p:nvPr/>
          </p:nvSpPr>
          <p:spPr>
            <a:xfrm>
              <a:off x="401679" y="3097100"/>
              <a:ext cx="792104" cy="792104"/>
            </a:xfrm>
            <a:prstGeom prst="ellipse">
              <a:avLst/>
            </a:prstGeom>
            <a:solidFill>
              <a:schemeClr val="bg1"/>
            </a:solidFill>
            <a:ln w="50800">
              <a:noFill/>
            </a:ln>
            <a:effectLst>
              <a:outerShdw blurRad="152400" algn="ctr" rotWithShape="0">
                <a:schemeClr val="accent2">
                  <a:lumMod val="50000"/>
                  <a:alpha val="6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FB1AD674-15D8-A6F1-9C19-666507CD0766}"/>
                </a:ext>
              </a:extLst>
            </p:cNvPr>
            <p:cNvSpPr/>
            <p:nvPr/>
          </p:nvSpPr>
          <p:spPr>
            <a:xfrm>
              <a:off x="468772" y="3164193"/>
              <a:ext cx="657919" cy="657919"/>
            </a:xfrm>
            <a:prstGeom prst="ellipse">
              <a:avLst/>
            </a:prstGeom>
            <a:solidFill>
              <a:schemeClr val="accent5">
                <a:lumMod val="20000"/>
                <a:lumOff val="80000"/>
              </a:schemeClr>
            </a:solidFill>
            <a:ln w="50800">
              <a:gradFill>
                <a:gsLst>
                  <a:gs pos="100000">
                    <a:srgbClr val="16ACC2"/>
                  </a:gs>
                  <a:gs pos="16000">
                    <a:srgbClr val="AAD2A8"/>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3" name="Graphic 42">
            <a:extLst>
              <a:ext uri="{FF2B5EF4-FFF2-40B4-BE49-F238E27FC236}">
                <a16:creationId xmlns:a16="http://schemas.microsoft.com/office/drawing/2014/main" id="{81175A20-772A-3AAE-5D27-DC99E936D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907" y="3196459"/>
            <a:ext cx="640246" cy="640246"/>
          </a:xfrm>
          <a:prstGeom prst="rect">
            <a:avLst/>
          </a:prstGeom>
        </p:spPr>
      </p:pic>
      <p:pic>
        <p:nvPicPr>
          <p:cNvPr id="44" name="Graphic 43">
            <a:extLst>
              <a:ext uri="{FF2B5EF4-FFF2-40B4-BE49-F238E27FC236}">
                <a16:creationId xmlns:a16="http://schemas.microsoft.com/office/drawing/2014/main" id="{2C3E6BB4-FC82-C006-423A-6EBC63E3BF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760" y="4638422"/>
            <a:ext cx="764540" cy="764540"/>
          </a:xfrm>
          <a:prstGeom prst="rect">
            <a:avLst/>
          </a:prstGeom>
        </p:spPr>
      </p:pic>
    </p:spTree>
    <p:extLst>
      <p:ext uri="{BB962C8B-B14F-4D97-AF65-F5344CB8AC3E}">
        <p14:creationId xmlns:p14="http://schemas.microsoft.com/office/powerpoint/2010/main" val="141983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DBE8316-5D38-B261-D9C4-D66943B1C0F6}"/>
              </a:ext>
            </a:extLst>
          </p:cNvPr>
          <p:cNvSpPr/>
          <p:nvPr/>
        </p:nvSpPr>
        <p:spPr>
          <a:xfrm>
            <a:off x="513049" y="827105"/>
            <a:ext cx="5370166" cy="2660943"/>
          </a:xfrm>
          <a:prstGeom prst="rect">
            <a:avLst/>
          </a:prstGeom>
          <a:solidFill>
            <a:schemeClr val="bg1"/>
          </a:solid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90C2A-1E2F-BE55-8F2D-E0770797255E}"/>
              </a:ext>
            </a:extLst>
          </p:cNvPr>
          <p:cNvSpPr>
            <a:spLocks noGrp="1"/>
          </p:cNvSpPr>
          <p:nvPr>
            <p:ph type="title"/>
          </p:nvPr>
        </p:nvSpPr>
        <p:spPr>
          <a:xfrm>
            <a:off x="236204" y="138049"/>
            <a:ext cx="11551920" cy="825280"/>
          </a:xfrm>
        </p:spPr>
        <p:txBody>
          <a:bodyPr/>
          <a:lstStyle/>
          <a:p>
            <a:r>
              <a:rPr lang="en-US" sz="3200" dirty="0"/>
              <a:t>Anaphylaxis is Accompanied by Many Frequent Symptoms</a:t>
            </a:r>
          </a:p>
        </p:txBody>
      </p:sp>
      <p:sp>
        <p:nvSpPr>
          <p:cNvPr id="13" name="TextBox 12">
            <a:extLst>
              <a:ext uri="{FF2B5EF4-FFF2-40B4-BE49-F238E27FC236}">
                <a16:creationId xmlns:a16="http://schemas.microsoft.com/office/drawing/2014/main" id="{E52D360C-8307-2E3E-84D1-22D4F5282F10}"/>
              </a:ext>
            </a:extLst>
          </p:cNvPr>
          <p:cNvSpPr txBox="1"/>
          <p:nvPr/>
        </p:nvSpPr>
        <p:spPr>
          <a:xfrm>
            <a:off x="472248" y="5976991"/>
            <a:ext cx="110439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References: 1.</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Shaker MS,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2020.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 </a:t>
            </a:r>
            <a:r>
              <a:rPr kumimoji="0" lang="en-US" sz="7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Pistiner</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M,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Pract</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2021.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3.</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Jalil M, et al. Abstract at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AAAAI</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2020 Virtual Meeting.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4. </a:t>
            </a:r>
            <a:r>
              <a:rPr kumimoji="0" lang="en-US" sz="7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Gonzelez</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-Estrada A,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Ann Allergy Asthma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2018.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5.</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Lee S,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2017.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6.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Lee S,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Pract</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2014.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7. </a:t>
            </a:r>
            <a:r>
              <a:rPr kumimoji="0" lang="en-US" sz="7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Manivannan</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V,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Am J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Emerg</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Med.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2014.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8.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Wood RA,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2014.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9.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Walsh KE, et al.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Pharmacoepidemiol</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Drug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cs typeface="Arial" panose="020B0604020202020204" pitchFamily="34" charset="0"/>
              </a:rPr>
              <a:t>Saf</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2013.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10.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Decker WW,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2008.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11.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Ross MP,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J Allergy Clin Immunol.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2008.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12.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Webb LM &amp; Lieberman P.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Ann Allergy Asthma Immunol.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2006.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13.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Ditto AM,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Ann Allergy Asthma Immunol.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1996.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14.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Rudders SA,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Pediatrics</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 2010. Note that some publications do not specify angioedema symptom subtype. Angioedema subtype frequency aggregated when reported.</a:t>
            </a:r>
          </a:p>
        </p:txBody>
      </p:sp>
      <p:pic>
        <p:nvPicPr>
          <p:cNvPr id="3" name="Picture 4">
            <a:extLst>
              <a:ext uri="{FF2B5EF4-FFF2-40B4-BE49-F238E27FC236}">
                <a16:creationId xmlns:a16="http://schemas.microsoft.com/office/drawing/2014/main" id="{706CD640-3F82-5238-AE9E-5614EF8BED7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4475" y="3704070"/>
            <a:ext cx="1755002" cy="21624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91969E-A7E9-A2B4-5AD0-354605499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5573" y="3708058"/>
            <a:ext cx="1582329" cy="215848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EE78913-3609-4960-34F1-6E487474F3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11782" y="3721520"/>
            <a:ext cx="1671433" cy="215848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9EE4ED0-E686-53C8-EC0A-327B6F5E3F7D}"/>
              </a:ext>
            </a:extLst>
          </p:cNvPr>
          <p:cNvSpPr txBox="1"/>
          <p:nvPr/>
        </p:nvSpPr>
        <p:spPr>
          <a:xfrm>
            <a:off x="1376207" y="1689210"/>
            <a:ext cx="4581998" cy="553998"/>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
                <a:srgbClr val="48B0CE"/>
              </a:buClr>
              <a:buSzTx/>
              <a:buFontTx/>
              <a:buNone/>
              <a:tabLst/>
              <a:defRPr/>
            </a:pPr>
            <a:r>
              <a:rPr kumimoji="0" lang="en-US" sz="1500" b="1" i="0" u="none" strike="noStrike" kern="1200" cap="none" spc="0" normalizeH="0" baseline="0" noProof="0" dirty="0">
                <a:ln>
                  <a:noFill/>
                </a:ln>
                <a:effectLst/>
                <a:uLnTx/>
                <a:uFillTx/>
                <a:latin typeface="Arial" panose="020B0604020202020204"/>
                <a:ea typeface="+mj-ea"/>
                <a:cs typeface="+mj-cs"/>
              </a:rPr>
              <a:t>urticaria</a:t>
            </a:r>
            <a:r>
              <a:rPr kumimoji="0" lang="en-US" sz="1500" b="0" i="0" u="none" strike="noStrike" kern="1200" cap="none" spc="0" normalizeH="0" baseline="0" noProof="0" dirty="0">
                <a:ln>
                  <a:noFill/>
                </a:ln>
                <a:effectLst/>
                <a:uLnTx/>
                <a:uFillTx/>
                <a:latin typeface="Arial" panose="020B0604020202020204"/>
                <a:ea typeface="+mj-ea"/>
                <a:cs typeface="+mj-cs"/>
              </a:rPr>
              <a:t> (hives, erythema) or </a:t>
            </a:r>
            <a:r>
              <a:rPr kumimoji="0" lang="en-US" sz="1500" b="1" i="0" u="none" strike="noStrike" kern="1200" cap="none" spc="0" normalizeH="0" baseline="0" noProof="0" dirty="0">
                <a:ln>
                  <a:noFill/>
                </a:ln>
                <a:effectLst/>
                <a:uLnTx/>
                <a:uFillTx/>
                <a:latin typeface="Arial" panose="020B0604020202020204"/>
                <a:ea typeface="+mj-ea"/>
                <a:cs typeface="+mj-cs"/>
              </a:rPr>
              <a:t>angioedema </a:t>
            </a:r>
            <a:r>
              <a:rPr kumimoji="0" lang="en-US" sz="1500" b="0" i="0" u="none" strike="noStrike" kern="1200" cap="none" spc="0" normalizeH="0" baseline="0" noProof="0" dirty="0">
                <a:ln>
                  <a:noFill/>
                </a:ln>
                <a:effectLst/>
                <a:uLnTx/>
                <a:uFillTx/>
                <a:latin typeface="Arial" panose="020B0604020202020204"/>
                <a:ea typeface="+mj-ea"/>
                <a:cs typeface="+mj-cs"/>
              </a:rPr>
              <a:t>(swelling of the face, </a:t>
            </a:r>
            <a:r>
              <a:rPr lang="en-US" sz="1500" dirty="0">
                <a:latin typeface="Arial" panose="020B0604020202020204"/>
                <a:ea typeface="+mj-ea"/>
                <a:cs typeface="+mj-cs"/>
              </a:rPr>
              <a:t>lips, tongue or larynx)</a:t>
            </a:r>
            <a:endParaRPr lang="en-US" sz="1500" baseline="30000" dirty="0">
              <a:latin typeface="Arial" panose="020B0604020202020204"/>
              <a:ea typeface="+mj-ea"/>
              <a:cs typeface="+mj-cs"/>
            </a:endParaRPr>
          </a:p>
        </p:txBody>
      </p:sp>
      <p:sp>
        <p:nvSpPr>
          <p:cNvPr id="12" name="TextBox 11">
            <a:extLst>
              <a:ext uri="{FF2B5EF4-FFF2-40B4-BE49-F238E27FC236}">
                <a16:creationId xmlns:a16="http://schemas.microsoft.com/office/drawing/2014/main" id="{E6F90ED4-8394-A577-84E3-1349B3FEB983}"/>
              </a:ext>
            </a:extLst>
          </p:cNvPr>
          <p:cNvSpPr txBox="1"/>
          <p:nvPr/>
        </p:nvSpPr>
        <p:spPr>
          <a:xfrm>
            <a:off x="554961" y="1708908"/>
            <a:ext cx="931786" cy="400110"/>
          </a:xfrm>
          <a:prstGeom prst="rect">
            <a:avLst/>
          </a:prstGeom>
          <a:noFill/>
        </p:spPr>
        <p:txBody>
          <a:bodyPr wrap="square">
            <a:spAutoFit/>
          </a:bodyPr>
          <a:lstStyle/>
          <a:p>
            <a:r>
              <a:rPr kumimoji="0" lang="en-US" sz="2000" b="1" i="0" u="none" strike="noStrike" kern="1200" cap="none" spc="0" normalizeH="0" baseline="0" noProof="0" dirty="0">
                <a:ln>
                  <a:noFill/>
                </a:ln>
                <a:effectLst/>
                <a:uLnTx/>
                <a:uFillTx/>
                <a:latin typeface="Arial" panose="020B0604020202020204"/>
                <a:ea typeface="+mj-ea"/>
                <a:cs typeface="+mj-cs"/>
              </a:rPr>
              <a:t>&gt;8</a:t>
            </a:r>
            <a:r>
              <a:rPr lang="en-US" sz="2000" b="1" dirty="0">
                <a:latin typeface="Arial" panose="020B0604020202020204"/>
                <a:ea typeface="+mj-ea"/>
                <a:cs typeface="+mj-cs"/>
              </a:rPr>
              <a:t>5</a:t>
            </a:r>
            <a:r>
              <a:rPr kumimoji="0" lang="en-US" sz="2000" b="1" i="0" u="none" strike="noStrike" kern="1200" cap="none" spc="0" normalizeH="0" baseline="0" noProof="0" dirty="0">
                <a:ln>
                  <a:noFill/>
                </a:ln>
                <a:effectLst/>
                <a:uLnTx/>
                <a:uFillTx/>
                <a:latin typeface="Arial" panose="020B0604020202020204"/>
                <a:ea typeface="+mj-ea"/>
                <a:cs typeface="+mj-cs"/>
              </a:rPr>
              <a:t>%</a:t>
            </a:r>
            <a:r>
              <a:rPr kumimoji="0" lang="en-US" sz="1600" b="1" i="0" u="none" strike="noStrike" kern="1200" cap="none" spc="0" normalizeH="0" baseline="0" noProof="0" dirty="0">
                <a:ln>
                  <a:noFill/>
                </a:ln>
                <a:effectLst/>
                <a:uLnTx/>
                <a:uFillTx/>
                <a:latin typeface="Arial" panose="020B0604020202020204"/>
                <a:ea typeface="+mj-ea"/>
                <a:cs typeface="+mj-cs"/>
              </a:rPr>
              <a:t> </a:t>
            </a:r>
            <a:endParaRPr lang="en-US" sz="2000" dirty="0"/>
          </a:p>
        </p:txBody>
      </p:sp>
      <p:sp>
        <p:nvSpPr>
          <p:cNvPr id="17" name="TextBox 16">
            <a:extLst>
              <a:ext uri="{FF2B5EF4-FFF2-40B4-BE49-F238E27FC236}">
                <a16:creationId xmlns:a16="http://schemas.microsoft.com/office/drawing/2014/main" id="{E8948990-DFB2-FBBF-854E-3AC10FFE61E6}"/>
              </a:ext>
            </a:extLst>
          </p:cNvPr>
          <p:cNvSpPr txBox="1"/>
          <p:nvPr/>
        </p:nvSpPr>
        <p:spPr>
          <a:xfrm>
            <a:off x="554961" y="2379909"/>
            <a:ext cx="931786" cy="400110"/>
          </a:xfrm>
          <a:prstGeom prst="rect">
            <a:avLst/>
          </a:prstGeom>
          <a:noFill/>
        </p:spPr>
        <p:txBody>
          <a:bodyPr wrap="square">
            <a:spAutoFit/>
          </a:bodyPr>
          <a:lstStyle/>
          <a:p>
            <a:r>
              <a:rPr kumimoji="0" lang="en-US" sz="2000" b="1" i="0" u="none" strike="noStrike" kern="1200" cap="none" spc="0" normalizeH="0" baseline="0" noProof="0" dirty="0">
                <a:ln>
                  <a:noFill/>
                </a:ln>
                <a:effectLst/>
                <a:uLnTx/>
                <a:uFillTx/>
                <a:latin typeface="Arial" panose="020B0604020202020204"/>
                <a:ea typeface="+mj-ea"/>
                <a:cs typeface="+mj-cs"/>
              </a:rPr>
              <a:t>&gt;55%</a:t>
            </a:r>
            <a:r>
              <a:rPr kumimoji="0" lang="en-US" sz="1600" b="1" i="0" u="none" strike="noStrike" kern="1200" cap="none" spc="0" normalizeH="0" baseline="0" noProof="0" dirty="0">
                <a:ln>
                  <a:noFill/>
                </a:ln>
                <a:effectLst/>
                <a:uLnTx/>
                <a:uFillTx/>
                <a:latin typeface="Arial" panose="020B0604020202020204"/>
                <a:ea typeface="+mj-ea"/>
                <a:cs typeface="+mj-cs"/>
              </a:rPr>
              <a:t> </a:t>
            </a:r>
            <a:endParaRPr lang="en-US" sz="2000" dirty="0"/>
          </a:p>
        </p:txBody>
      </p:sp>
      <p:sp>
        <p:nvSpPr>
          <p:cNvPr id="25" name="TextBox 24">
            <a:extLst>
              <a:ext uri="{FF2B5EF4-FFF2-40B4-BE49-F238E27FC236}">
                <a16:creationId xmlns:a16="http://schemas.microsoft.com/office/drawing/2014/main" id="{92B1F004-A99E-9345-A377-9B07EF5BABE3}"/>
              </a:ext>
            </a:extLst>
          </p:cNvPr>
          <p:cNvSpPr txBox="1"/>
          <p:nvPr/>
        </p:nvSpPr>
        <p:spPr>
          <a:xfrm>
            <a:off x="1379442" y="2980031"/>
            <a:ext cx="4581998" cy="3231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
                <a:srgbClr val="48B0CE"/>
              </a:buClr>
              <a:buSzTx/>
              <a:buFontTx/>
              <a:buNone/>
              <a:tabLst/>
              <a:defRPr/>
            </a:pPr>
            <a:r>
              <a:rPr lang="en-US" sz="1500" b="1" dirty="0">
                <a:latin typeface="Arial" panose="020B0604020202020204"/>
                <a:ea typeface="+mj-ea"/>
                <a:cs typeface="+mj-cs"/>
              </a:rPr>
              <a:t>gastrointestinal </a:t>
            </a:r>
            <a:r>
              <a:rPr lang="en-US" sz="1500" dirty="0">
                <a:latin typeface="Arial" panose="020B0604020202020204"/>
                <a:ea typeface="+mj-ea"/>
                <a:cs typeface="+mj-cs"/>
              </a:rPr>
              <a:t>(</a:t>
            </a:r>
            <a:r>
              <a:rPr lang="en-US" sz="1500" dirty="0" err="1">
                <a:latin typeface="Arial" panose="020B0604020202020204"/>
                <a:ea typeface="+mj-ea"/>
                <a:cs typeface="+mj-cs"/>
              </a:rPr>
              <a:t>eg</a:t>
            </a:r>
            <a:r>
              <a:rPr lang="en-US" sz="1500" dirty="0">
                <a:latin typeface="Arial" panose="020B0604020202020204"/>
                <a:ea typeface="+mj-ea"/>
                <a:cs typeface="+mj-cs"/>
              </a:rPr>
              <a:t>, vomiting, nausea)</a:t>
            </a:r>
          </a:p>
        </p:txBody>
      </p:sp>
      <p:sp>
        <p:nvSpPr>
          <p:cNvPr id="30" name="TextBox 29">
            <a:extLst>
              <a:ext uri="{FF2B5EF4-FFF2-40B4-BE49-F238E27FC236}">
                <a16:creationId xmlns:a16="http://schemas.microsoft.com/office/drawing/2014/main" id="{9FB5C6A5-1EC1-383D-5EC5-9634D8FB3BFB}"/>
              </a:ext>
            </a:extLst>
          </p:cNvPr>
          <p:cNvSpPr txBox="1"/>
          <p:nvPr/>
        </p:nvSpPr>
        <p:spPr>
          <a:xfrm>
            <a:off x="307105" y="1169214"/>
            <a:ext cx="5370166" cy="369332"/>
          </a:xfrm>
          <a:prstGeom prst="rect">
            <a:avLst/>
          </a:prstGeom>
          <a:noFill/>
        </p:spPr>
        <p:txBody>
          <a:bodyPr wrap="square">
            <a:spAutoFit/>
          </a:bodyPr>
          <a:lstStyle/>
          <a:p>
            <a:r>
              <a:rPr kumimoji="0" lang="en-US" sz="1800" b="1" strike="noStrike" kern="1200" cap="none" spc="0" normalizeH="0" baseline="0" noProof="0" dirty="0">
                <a:ln>
                  <a:noFill/>
                </a:ln>
                <a:effectLst/>
                <a:uLnTx/>
                <a:uFillTx/>
                <a:latin typeface="Arial" panose="020B0604020202020204"/>
                <a:ea typeface="+mj-ea"/>
                <a:cs typeface="+mj-cs"/>
              </a:rPr>
              <a:t>Most Common Anaphylaxis Symptoms Include:</a:t>
            </a:r>
            <a:endParaRPr lang="en-US" b="1" dirty="0"/>
          </a:p>
        </p:txBody>
      </p:sp>
      <p:sp>
        <p:nvSpPr>
          <p:cNvPr id="31" name="TextBox 30">
            <a:extLst>
              <a:ext uri="{FF2B5EF4-FFF2-40B4-BE49-F238E27FC236}">
                <a16:creationId xmlns:a16="http://schemas.microsoft.com/office/drawing/2014/main" id="{FB088CB3-6580-25B1-88DF-70FD4174ECDA}"/>
              </a:ext>
            </a:extLst>
          </p:cNvPr>
          <p:cNvSpPr txBox="1"/>
          <p:nvPr/>
        </p:nvSpPr>
        <p:spPr>
          <a:xfrm>
            <a:off x="1376207" y="2418382"/>
            <a:ext cx="4565459" cy="3231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
                <a:srgbClr val="48B0CE"/>
              </a:buClr>
              <a:buSzTx/>
              <a:buFontTx/>
              <a:buNone/>
              <a:tabLst/>
              <a:defRPr/>
            </a:pPr>
            <a:r>
              <a:rPr kumimoji="0" lang="en-US" sz="1500" b="1" i="0" u="none" strike="noStrike" kern="1200" cap="none" spc="0" normalizeH="0" baseline="0" noProof="0" dirty="0">
                <a:ln>
                  <a:noFill/>
                </a:ln>
                <a:effectLst/>
                <a:uLnTx/>
                <a:uFillTx/>
                <a:latin typeface="Arial" panose="020B0604020202020204"/>
                <a:ea typeface="+mj-ea"/>
                <a:cs typeface="+mj-cs"/>
              </a:rPr>
              <a:t>difficult breathing</a:t>
            </a:r>
            <a:endParaRPr lang="en-US" sz="1500" baseline="30000" dirty="0">
              <a:latin typeface="Arial" panose="020B0604020202020204"/>
              <a:ea typeface="+mj-ea"/>
              <a:cs typeface="+mj-cs"/>
            </a:endParaRPr>
          </a:p>
        </p:txBody>
      </p:sp>
      <p:sp>
        <p:nvSpPr>
          <p:cNvPr id="34" name="TextBox 33">
            <a:extLst>
              <a:ext uri="{FF2B5EF4-FFF2-40B4-BE49-F238E27FC236}">
                <a16:creationId xmlns:a16="http://schemas.microsoft.com/office/drawing/2014/main" id="{81E1C04B-F598-DE5A-623F-BE9391BB931E}"/>
              </a:ext>
            </a:extLst>
          </p:cNvPr>
          <p:cNvSpPr txBox="1"/>
          <p:nvPr/>
        </p:nvSpPr>
        <p:spPr>
          <a:xfrm>
            <a:off x="554960" y="2960662"/>
            <a:ext cx="931787" cy="400110"/>
          </a:xfrm>
          <a:prstGeom prst="rect">
            <a:avLst/>
          </a:prstGeom>
          <a:noFill/>
        </p:spPr>
        <p:txBody>
          <a:bodyPr wrap="square">
            <a:spAutoFit/>
          </a:bodyPr>
          <a:lstStyle/>
          <a:p>
            <a:r>
              <a:rPr kumimoji="0" lang="en-US" sz="2000" b="1" i="0" u="none" strike="noStrike" kern="1200" cap="none" spc="0" normalizeH="0" baseline="0" noProof="0" dirty="0">
                <a:ln>
                  <a:noFill/>
                </a:ln>
                <a:effectLst/>
                <a:uLnTx/>
                <a:uFillTx/>
                <a:latin typeface="Arial" panose="020B0604020202020204"/>
                <a:ea typeface="+mj-ea"/>
                <a:cs typeface="+mj-cs"/>
              </a:rPr>
              <a:t>&gt;40%</a:t>
            </a:r>
            <a:r>
              <a:rPr kumimoji="0" lang="en-US" sz="1600" b="1" i="0" u="none" strike="noStrike" kern="1200" cap="none" spc="0" normalizeH="0" baseline="0" noProof="0" dirty="0">
                <a:ln>
                  <a:noFill/>
                </a:ln>
                <a:effectLst/>
                <a:uLnTx/>
                <a:uFillTx/>
                <a:latin typeface="Arial" panose="020B0604020202020204"/>
                <a:ea typeface="+mj-ea"/>
                <a:cs typeface="+mj-cs"/>
              </a:rPr>
              <a:t> </a:t>
            </a:r>
            <a:endParaRPr lang="en-US" sz="2000" dirty="0"/>
          </a:p>
        </p:txBody>
      </p:sp>
      <p:pic>
        <p:nvPicPr>
          <p:cNvPr id="32" name="Picture 31">
            <a:extLst>
              <a:ext uri="{FF2B5EF4-FFF2-40B4-BE49-F238E27FC236}">
                <a16:creationId xmlns:a16="http://schemas.microsoft.com/office/drawing/2014/main" id="{F18DBBB3-8415-0DCF-CDB3-48782CD683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5200" y="827105"/>
            <a:ext cx="5724835" cy="5165444"/>
          </a:xfrm>
          <a:prstGeom prst="rect">
            <a:avLst/>
          </a:prstGeom>
        </p:spPr>
      </p:pic>
    </p:spTree>
    <p:extLst>
      <p:ext uri="{BB962C8B-B14F-4D97-AF65-F5344CB8AC3E}">
        <p14:creationId xmlns:p14="http://schemas.microsoft.com/office/powerpoint/2010/main" val="78003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8">
            <a:extLst>
              <a:ext uri="{FF2B5EF4-FFF2-40B4-BE49-F238E27FC236}">
                <a16:creationId xmlns:a16="http://schemas.microsoft.com/office/drawing/2014/main" id="{E4165D99-D734-531A-8539-C87A6EA5FEB2}"/>
              </a:ext>
            </a:extLst>
          </p:cNvPr>
          <p:cNvSpPr/>
          <p:nvPr/>
        </p:nvSpPr>
        <p:spPr>
          <a:xfrm>
            <a:off x="6278828" y="1334742"/>
            <a:ext cx="5006894" cy="2135417"/>
          </a:xfrm>
          <a:prstGeom prst="roundRect">
            <a:avLst>
              <a:gd name="adj" fmla="val 5792"/>
            </a:avLst>
          </a:prstGeom>
          <a:ln w="25400">
            <a:solidFill>
              <a:srgbClr val="FFBF0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D499E"/>
              </a:solidFill>
              <a:effectLst/>
              <a:uLnTx/>
              <a:uFillTx/>
              <a:latin typeface="Arial" panose="020B0604020202020204"/>
              <a:ea typeface="+mn-ea"/>
              <a:cs typeface="+mn-cs"/>
            </a:endParaRPr>
          </a:p>
        </p:txBody>
      </p:sp>
      <p:sp>
        <p:nvSpPr>
          <p:cNvPr id="5" name="Rounded Rectangle 27">
            <a:extLst>
              <a:ext uri="{FF2B5EF4-FFF2-40B4-BE49-F238E27FC236}">
                <a16:creationId xmlns:a16="http://schemas.microsoft.com/office/drawing/2014/main" id="{E4BFEC80-1B48-FEE0-F791-9744C4B2AC2D}"/>
              </a:ext>
            </a:extLst>
          </p:cNvPr>
          <p:cNvSpPr/>
          <p:nvPr/>
        </p:nvSpPr>
        <p:spPr>
          <a:xfrm>
            <a:off x="906278" y="1346992"/>
            <a:ext cx="5006894" cy="2135417"/>
          </a:xfrm>
          <a:prstGeom prst="roundRect">
            <a:avLst>
              <a:gd name="adj" fmla="val 5792"/>
            </a:avLst>
          </a:prstGeom>
          <a:solidFill>
            <a:srgbClr val="48B0CE">
              <a:alpha val="0"/>
            </a:srgbClr>
          </a:solidFill>
          <a:ln w="15875">
            <a:solidFill>
              <a:srgbClr val="2D499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D499E"/>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A5160643-DD76-9133-59EA-91ACCF7D5A21}"/>
              </a:ext>
            </a:extLst>
          </p:cNvPr>
          <p:cNvSpPr txBox="1">
            <a:spLocks/>
          </p:cNvSpPr>
          <p:nvPr/>
        </p:nvSpPr>
        <p:spPr>
          <a:xfrm>
            <a:off x="1908108" y="1893287"/>
            <a:ext cx="3779162" cy="10991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6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48B0CE"/>
              </a:buClr>
              <a:buSzTx/>
              <a:buFontTx/>
              <a:buNone/>
              <a:tabLst/>
              <a:defRPr/>
            </a:pPr>
            <a:r>
              <a:rPr kumimoji="0" lang="en-US" sz="1800" b="1" i="0" u="none" strike="noStrike" kern="1200" cap="none" spc="0" normalizeH="0" baseline="0" noProof="0" dirty="0">
                <a:ln>
                  <a:noFill/>
                </a:ln>
                <a:solidFill>
                  <a:srgbClr val="2D499F"/>
                </a:solidFill>
                <a:effectLst/>
                <a:uLnTx/>
                <a:uFillTx/>
                <a:latin typeface="Arial" panose="020B0604020202020204"/>
                <a:ea typeface="+mj-ea"/>
                <a:cs typeface="+mj-cs"/>
              </a:rPr>
              <a:t>&gt;40% </a:t>
            </a:r>
            <a:r>
              <a:rPr kumimoji="0" lang="en-US" sz="1800" b="0" i="0" u="none" strike="noStrike" kern="1200" cap="none" spc="0" normalizeH="0" baseline="0" noProof="0" dirty="0">
                <a:ln>
                  <a:noFill/>
                </a:ln>
                <a:solidFill>
                  <a:srgbClr val="000000"/>
                </a:solidFill>
                <a:effectLst/>
                <a:uLnTx/>
                <a:uFillTx/>
                <a:latin typeface="Arial" panose="020B0604020202020204"/>
                <a:ea typeface="+mj-ea"/>
                <a:cs typeface="+mj-cs"/>
              </a:rPr>
              <a:t>of patients </a:t>
            </a:r>
            <a:r>
              <a:rPr kumimoji="0" lang="en-US" sz="1800" b="1" i="0" u="none" strike="noStrike" kern="1200" cap="none" spc="0" normalizeH="0" baseline="0" noProof="0" dirty="0">
                <a:ln>
                  <a:noFill/>
                </a:ln>
                <a:solidFill>
                  <a:srgbClr val="2D499F"/>
                </a:solidFill>
                <a:effectLst/>
                <a:uLnTx/>
                <a:uFillTx/>
                <a:latin typeface="Arial" panose="020B0604020202020204"/>
                <a:ea typeface="+mj-ea"/>
                <a:cs typeface="+mj-cs"/>
              </a:rPr>
              <a:t>do not fill or refill </a:t>
            </a:r>
            <a:r>
              <a:rPr kumimoji="0" lang="en-US" sz="1800" b="0" i="0" u="none" strike="noStrike" kern="1200" cap="none" spc="0" normalizeH="0" baseline="0" noProof="0" dirty="0">
                <a:ln>
                  <a:noFill/>
                </a:ln>
                <a:solidFill>
                  <a:srgbClr val="000000"/>
                </a:solidFill>
                <a:effectLst/>
                <a:uLnTx/>
                <a:uFillTx/>
                <a:latin typeface="Arial" panose="020B0604020202020204"/>
                <a:ea typeface="+mj-ea"/>
                <a:cs typeface="+mj-cs"/>
              </a:rPr>
              <a:t>their epinephrine prescription</a:t>
            </a:r>
            <a:r>
              <a:rPr kumimoji="0" lang="en-US" sz="1800" b="0" i="0" u="none" strike="noStrike" kern="1200" cap="none" spc="0" normalizeH="0" baseline="30000" noProof="0" dirty="0">
                <a:ln>
                  <a:noFill/>
                </a:ln>
                <a:solidFill>
                  <a:srgbClr val="000000"/>
                </a:solidFill>
                <a:effectLst/>
                <a:uLnTx/>
                <a:uFillTx/>
                <a:latin typeface="Arial" panose="020B0604020202020204"/>
                <a:ea typeface="+mj-ea"/>
                <a:cs typeface="+mj-cs"/>
              </a:rPr>
              <a:t>1</a:t>
            </a:r>
            <a:endParaRPr kumimoji="0" lang="en-US" sz="2600" b="0" i="0" u="none" strike="noStrike" kern="1200" cap="none" spc="0" normalizeH="0" baseline="30000" noProof="0" dirty="0">
              <a:ln>
                <a:noFill/>
              </a:ln>
              <a:solidFill>
                <a:srgbClr val="2E489E"/>
              </a:solidFill>
              <a:effectLst/>
              <a:uLnTx/>
              <a:uFillTx/>
              <a:latin typeface="Arial" panose="020B0604020202020204"/>
              <a:ea typeface="+mj-ea"/>
              <a:cs typeface="+mj-cs"/>
            </a:endParaRPr>
          </a:p>
        </p:txBody>
      </p:sp>
      <p:sp>
        <p:nvSpPr>
          <p:cNvPr id="7" name="TextBox 6">
            <a:extLst>
              <a:ext uri="{FF2B5EF4-FFF2-40B4-BE49-F238E27FC236}">
                <a16:creationId xmlns:a16="http://schemas.microsoft.com/office/drawing/2014/main" id="{AFB80BEE-E773-9B2C-7EB5-BDD3581D0ADE}"/>
              </a:ext>
            </a:extLst>
          </p:cNvPr>
          <p:cNvSpPr txBox="1"/>
          <p:nvPr/>
        </p:nvSpPr>
        <p:spPr>
          <a:xfrm>
            <a:off x="8006100" y="2119882"/>
            <a:ext cx="32357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D499E"/>
                </a:solidFill>
                <a:effectLst/>
                <a:uLnTx/>
                <a:uFillTx/>
                <a:latin typeface="Arial" panose="020B0604020202020204"/>
                <a:ea typeface="+mn-ea"/>
                <a:cs typeface="+mn-cs"/>
              </a:rPr>
              <a:t>55%-60% don’t consistently </a:t>
            </a:r>
            <a:br>
              <a:rPr kumimoji="0" lang="en-US" sz="1800" b="1" i="0" u="none" strike="noStrike" kern="1200" cap="none" spc="0" normalizeH="0" baseline="0" noProof="0" dirty="0">
                <a:ln>
                  <a:noFill/>
                </a:ln>
                <a:solidFill>
                  <a:srgbClr val="2D499E"/>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2D499E"/>
                </a:solidFill>
                <a:effectLst/>
                <a:uLnTx/>
                <a:uFillTx/>
                <a:latin typeface="Arial" panose="020B0604020202020204"/>
                <a:ea typeface="+mn-ea"/>
                <a:cs typeface="+mn-cs"/>
              </a:rPr>
              <a:t>carry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epinephrine</a:t>
            </a:r>
            <a:r>
              <a:rPr kumimoji="0" lang="en-US" sz="1800" b="0" i="0" u="none" strike="noStrike" kern="1200" cap="none" spc="0" normalizeH="0" baseline="30000" noProof="0" dirty="0">
                <a:ln>
                  <a:noFill/>
                </a:ln>
                <a:solidFill>
                  <a:srgbClr val="000000"/>
                </a:solidFill>
                <a:effectLst/>
                <a:uLnTx/>
                <a:uFillTx/>
                <a:latin typeface="Arial" panose="020B0604020202020204"/>
                <a:ea typeface="+mn-ea"/>
                <a:cs typeface="+mn-cs"/>
              </a:rPr>
              <a:t>2-4</a:t>
            </a:r>
          </a:p>
        </p:txBody>
      </p:sp>
      <p:pic>
        <p:nvPicPr>
          <p:cNvPr id="8" name="Picture 7">
            <a:extLst>
              <a:ext uri="{FF2B5EF4-FFF2-40B4-BE49-F238E27FC236}">
                <a16:creationId xmlns:a16="http://schemas.microsoft.com/office/drawing/2014/main" id="{88E49BE5-B81C-9117-C223-CDF94BBB07AC}"/>
              </a:ext>
            </a:extLst>
          </p:cNvPr>
          <p:cNvPicPr>
            <a:picLocks noChangeAspect="1"/>
          </p:cNvPicPr>
          <p:nvPr/>
        </p:nvPicPr>
        <p:blipFill>
          <a:blip r:embed="rId3"/>
          <a:stretch>
            <a:fillRect/>
          </a:stretch>
        </p:blipFill>
        <p:spPr>
          <a:xfrm>
            <a:off x="1120247" y="1518394"/>
            <a:ext cx="679979" cy="1817122"/>
          </a:xfrm>
          <a:prstGeom prst="rect">
            <a:avLst/>
          </a:prstGeom>
        </p:spPr>
      </p:pic>
      <p:pic>
        <p:nvPicPr>
          <p:cNvPr id="9" name="Picture 8">
            <a:extLst>
              <a:ext uri="{FF2B5EF4-FFF2-40B4-BE49-F238E27FC236}">
                <a16:creationId xmlns:a16="http://schemas.microsoft.com/office/drawing/2014/main" id="{8297DBD6-F95C-F18D-5147-3BF205677A99}"/>
              </a:ext>
            </a:extLst>
          </p:cNvPr>
          <p:cNvPicPr>
            <a:picLocks noChangeAspect="1"/>
          </p:cNvPicPr>
          <p:nvPr/>
        </p:nvPicPr>
        <p:blipFill>
          <a:blip r:embed="rId4"/>
          <a:stretch>
            <a:fillRect/>
          </a:stretch>
        </p:blipFill>
        <p:spPr>
          <a:xfrm>
            <a:off x="6322245" y="1456848"/>
            <a:ext cx="1646135" cy="1923796"/>
          </a:xfrm>
          <a:prstGeom prst="rect">
            <a:avLst/>
          </a:prstGeom>
        </p:spPr>
      </p:pic>
      <p:pic>
        <p:nvPicPr>
          <p:cNvPr id="11" name="Picture 10">
            <a:extLst>
              <a:ext uri="{FF2B5EF4-FFF2-40B4-BE49-F238E27FC236}">
                <a16:creationId xmlns:a16="http://schemas.microsoft.com/office/drawing/2014/main" id="{1ABB2BF2-ABED-95C8-6BD8-4D200C3980F9}"/>
              </a:ext>
            </a:extLst>
          </p:cNvPr>
          <p:cNvPicPr>
            <a:picLocks noChangeAspect="1"/>
          </p:cNvPicPr>
          <p:nvPr/>
        </p:nvPicPr>
        <p:blipFill>
          <a:blip r:embed="rId5"/>
          <a:stretch>
            <a:fillRect/>
          </a:stretch>
        </p:blipFill>
        <p:spPr>
          <a:xfrm>
            <a:off x="6944690" y="3897367"/>
            <a:ext cx="3873500" cy="965200"/>
          </a:xfrm>
          <a:prstGeom prst="rect">
            <a:avLst/>
          </a:prstGeom>
        </p:spPr>
      </p:pic>
      <p:pic>
        <p:nvPicPr>
          <p:cNvPr id="12" name="Picture 11">
            <a:extLst>
              <a:ext uri="{FF2B5EF4-FFF2-40B4-BE49-F238E27FC236}">
                <a16:creationId xmlns:a16="http://schemas.microsoft.com/office/drawing/2014/main" id="{37D3DCA2-B5EB-A5E3-5EDD-1A1C2EA18030}"/>
              </a:ext>
            </a:extLst>
          </p:cNvPr>
          <p:cNvPicPr>
            <a:picLocks noChangeAspect="1"/>
          </p:cNvPicPr>
          <p:nvPr/>
        </p:nvPicPr>
        <p:blipFill>
          <a:blip r:embed="rId6"/>
          <a:stretch>
            <a:fillRect/>
          </a:stretch>
        </p:blipFill>
        <p:spPr>
          <a:xfrm>
            <a:off x="6944690" y="5035443"/>
            <a:ext cx="3873500" cy="1155700"/>
          </a:xfrm>
          <a:prstGeom prst="rect">
            <a:avLst/>
          </a:prstGeom>
        </p:spPr>
      </p:pic>
      <p:pic>
        <p:nvPicPr>
          <p:cNvPr id="13" name="Picture 12">
            <a:extLst>
              <a:ext uri="{FF2B5EF4-FFF2-40B4-BE49-F238E27FC236}">
                <a16:creationId xmlns:a16="http://schemas.microsoft.com/office/drawing/2014/main" id="{1B45385D-298C-C49D-A32B-C597781FFEE6}"/>
              </a:ext>
            </a:extLst>
          </p:cNvPr>
          <p:cNvPicPr>
            <a:picLocks noChangeAspect="1"/>
          </p:cNvPicPr>
          <p:nvPr/>
        </p:nvPicPr>
        <p:blipFill>
          <a:blip r:embed="rId7"/>
          <a:stretch>
            <a:fillRect/>
          </a:stretch>
        </p:blipFill>
        <p:spPr>
          <a:xfrm>
            <a:off x="906278" y="3926339"/>
            <a:ext cx="5006894" cy="1838469"/>
          </a:xfrm>
          <a:prstGeom prst="rect">
            <a:avLst/>
          </a:prstGeom>
        </p:spPr>
      </p:pic>
      <p:sp>
        <p:nvSpPr>
          <p:cNvPr id="15" name="Title 1">
            <a:extLst>
              <a:ext uri="{FF2B5EF4-FFF2-40B4-BE49-F238E27FC236}">
                <a16:creationId xmlns:a16="http://schemas.microsoft.com/office/drawing/2014/main" id="{B0CF534F-EB3D-C313-DBCF-461400A5CED8}"/>
              </a:ext>
            </a:extLst>
          </p:cNvPr>
          <p:cNvSpPr>
            <a:spLocks noGrp="1"/>
          </p:cNvSpPr>
          <p:nvPr>
            <p:ph type="title"/>
          </p:nvPr>
        </p:nvSpPr>
        <p:spPr>
          <a:xfrm>
            <a:off x="374904" y="-13553"/>
            <a:ext cx="10794274" cy="1175419"/>
          </a:xfrm>
        </p:spPr>
        <p:txBody>
          <a:bodyPr/>
          <a:lstStyle/>
          <a:p>
            <a:r>
              <a:rPr lang="en-US" dirty="0"/>
              <a:t>Delays in Treatment with Epinephrine are Principally due to Needle-Injector Limitations and Accompanying Patient Reluctance</a:t>
            </a:r>
          </a:p>
        </p:txBody>
      </p:sp>
      <p:sp>
        <p:nvSpPr>
          <p:cNvPr id="2" name="TextBox 1">
            <a:extLst>
              <a:ext uri="{FF2B5EF4-FFF2-40B4-BE49-F238E27FC236}">
                <a16:creationId xmlns:a16="http://schemas.microsoft.com/office/drawing/2014/main" id="{362417AA-B970-ED19-93DD-F81BDD8E3585}"/>
              </a:ext>
            </a:extLst>
          </p:cNvPr>
          <p:cNvSpPr txBox="1"/>
          <p:nvPr/>
        </p:nvSpPr>
        <p:spPr>
          <a:xfrm>
            <a:off x="726793" y="6191143"/>
            <a:ext cx="1051503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References: 1.</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Data on File. ARS Pharmaceuticals. 2023.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Warren CM,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Ann Allergy Asthma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2018.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3.</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Brooks C,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Ann Allergy Asthma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2017.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4.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Curtis C,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Ann Allergy Asthma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2014.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5.</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Chad L, et al.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Eur</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 Allergy Clin Immunol</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2013.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6. </a:t>
            </a:r>
            <a:r>
              <a:rPr kumimoji="0" lang="en-US" sz="7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Sicherer</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SH, et al. </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Pediatrics</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2000. </a:t>
            </a:r>
            <a:r>
              <a:rPr kumimoji="0" lang="en-US" sz="700" b="1"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7. </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El Turki A, et al. </a:t>
            </a:r>
            <a:r>
              <a:rPr kumimoji="0" lang="en-US" sz="7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Emerg</a:t>
            </a:r>
            <a:r>
              <a:rPr kumimoji="0" lang="en-US" sz="7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Med J</a:t>
            </a:r>
            <a:r>
              <a:rPr kumimoji="0" lang="en-US" sz="7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2017.</a:t>
            </a:r>
          </a:p>
        </p:txBody>
      </p:sp>
    </p:spTree>
    <p:extLst>
      <p:ext uri="{BB962C8B-B14F-4D97-AF65-F5344CB8AC3E}">
        <p14:creationId xmlns:p14="http://schemas.microsoft.com/office/powerpoint/2010/main" val="1417459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149F2-F74C-78BD-D0FE-41FFDB18AD0D}"/>
              </a:ext>
            </a:extLst>
          </p:cNvPr>
          <p:cNvSpPr>
            <a:spLocks noGrp="1"/>
          </p:cNvSpPr>
          <p:nvPr>
            <p:ph sz="half" idx="2"/>
          </p:nvPr>
        </p:nvSpPr>
        <p:spPr>
          <a:xfrm>
            <a:off x="3758184" y="1307592"/>
            <a:ext cx="8220456" cy="5029200"/>
          </a:xfrm>
        </p:spPr>
        <p:txBody>
          <a:bodyPr>
            <a:noAutofit/>
          </a:bodyPr>
          <a:lstStyle/>
          <a:p>
            <a:pPr marL="342900" indent="-342900">
              <a:buFont typeface="Wingdings" panose="05000000000000000000" pitchFamily="2" charset="2"/>
              <a:buChar char="§"/>
            </a:pPr>
            <a:r>
              <a:rPr lang="en-US" sz="2200" b="0" dirty="0">
                <a:solidFill>
                  <a:schemeClr val="tx1"/>
                </a:solidFill>
              </a:rPr>
              <a:t>Approved by FDA on August 9, 2024.</a:t>
            </a:r>
          </a:p>
          <a:p>
            <a:pPr marL="342900" indent="-342900">
              <a:buFont typeface="Wingdings" panose="05000000000000000000" pitchFamily="2" charset="2"/>
              <a:buChar char="§"/>
            </a:pPr>
            <a:r>
              <a:rPr lang="en-US" sz="2200" i="1" dirty="0">
                <a:solidFill>
                  <a:schemeClr val="tx1"/>
                </a:solidFill>
              </a:rPr>
              <a:t>neffy</a:t>
            </a:r>
            <a:r>
              <a:rPr lang="en-US" sz="2200" b="0" dirty="0">
                <a:solidFill>
                  <a:schemeClr val="tx1"/>
                </a:solidFill>
              </a:rPr>
              <a:t> is a compact, ready-to-use nasal spray indicated for emergency treatment of type I allergic reactions, including anaphylaxis, in adult and pediatric patients who weigh 30 kg or greater.</a:t>
            </a:r>
          </a:p>
          <a:p>
            <a:pPr marL="342900" indent="-342900">
              <a:buFont typeface="Wingdings" panose="05000000000000000000" pitchFamily="2" charset="2"/>
              <a:buChar char="§"/>
            </a:pPr>
            <a:r>
              <a:rPr lang="en-US" sz="2200" i="1" dirty="0">
                <a:solidFill>
                  <a:schemeClr val="tx1"/>
                </a:solidFill>
              </a:rPr>
              <a:t>neffy</a:t>
            </a:r>
            <a:r>
              <a:rPr lang="en-US" sz="2200" b="0" dirty="0">
                <a:solidFill>
                  <a:schemeClr val="tx1"/>
                </a:solidFill>
              </a:rPr>
              <a:t> is designed to be easy to use and easy to carry, so treatment is always close at hand.</a:t>
            </a:r>
          </a:p>
          <a:p>
            <a:pPr marL="342900" indent="-342900">
              <a:buFont typeface="Wingdings" panose="05000000000000000000" pitchFamily="2" charset="2"/>
              <a:buChar char="§"/>
            </a:pPr>
            <a:r>
              <a:rPr lang="en-US" sz="2200" i="1" dirty="0">
                <a:solidFill>
                  <a:schemeClr val="tx1"/>
                </a:solidFill>
              </a:rPr>
              <a:t>neffy</a:t>
            </a:r>
            <a:r>
              <a:rPr lang="en-US" sz="2200" b="0" dirty="0">
                <a:solidFill>
                  <a:schemeClr val="tx1"/>
                </a:solidFill>
              </a:rPr>
              <a:t> is well tolerated and has no meaningful pain or irritation.</a:t>
            </a:r>
          </a:p>
          <a:p>
            <a:pPr marL="342900" indent="-342900">
              <a:buFont typeface="Wingdings" panose="05000000000000000000" pitchFamily="2" charset="2"/>
              <a:buChar char="§"/>
            </a:pPr>
            <a:r>
              <a:rPr lang="en-US" sz="2200" i="1" dirty="0">
                <a:solidFill>
                  <a:schemeClr val="tx1"/>
                </a:solidFill>
              </a:rPr>
              <a:t>neffy </a:t>
            </a:r>
            <a:r>
              <a:rPr lang="en-US" sz="2200" b="0" dirty="0">
                <a:solidFill>
                  <a:schemeClr val="tx1"/>
                </a:solidFill>
              </a:rPr>
              <a:t>has some safety advantages over current epinephrine injection devices given the lack of a needle and need for injection. For example, the caregiver or medical professional cannot accidentally inject themselves in the hand or finger with </a:t>
            </a:r>
            <a:r>
              <a:rPr lang="en-US" sz="2200" i="1" dirty="0">
                <a:solidFill>
                  <a:schemeClr val="tx1"/>
                </a:solidFill>
              </a:rPr>
              <a:t>neffy</a:t>
            </a:r>
            <a:r>
              <a:rPr lang="en-US" sz="2200" b="0" dirty="0">
                <a:solidFill>
                  <a:schemeClr val="tx1"/>
                </a:solidFill>
              </a:rPr>
              <a:t> as often happens with injection products.</a:t>
            </a:r>
            <a:endParaRPr lang="en-US" sz="2200" i="1" dirty="0">
              <a:solidFill>
                <a:schemeClr val="tx1"/>
              </a:solidFill>
            </a:endParaRPr>
          </a:p>
        </p:txBody>
      </p:sp>
      <p:sp>
        <p:nvSpPr>
          <p:cNvPr id="2" name="Title 1">
            <a:extLst>
              <a:ext uri="{FF2B5EF4-FFF2-40B4-BE49-F238E27FC236}">
                <a16:creationId xmlns:a16="http://schemas.microsoft.com/office/drawing/2014/main" id="{94DAB27E-A7A4-C3A4-7C1F-B35879889BFC}"/>
              </a:ext>
            </a:extLst>
          </p:cNvPr>
          <p:cNvSpPr>
            <a:spLocks noGrp="1"/>
          </p:cNvSpPr>
          <p:nvPr>
            <p:ph type="title"/>
          </p:nvPr>
        </p:nvSpPr>
        <p:spPr>
          <a:xfrm>
            <a:off x="408432" y="-139853"/>
            <a:ext cx="10744200" cy="1380887"/>
          </a:xfrm>
        </p:spPr>
        <p:txBody>
          <a:bodyPr anchor="ctr">
            <a:normAutofit/>
          </a:bodyPr>
          <a:lstStyle/>
          <a:p>
            <a:r>
              <a:rPr lang="en-US" sz="3200" dirty="0"/>
              <a:t>Introduction to </a:t>
            </a:r>
            <a:r>
              <a:rPr lang="en-US" sz="3200" i="1" dirty="0"/>
              <a:t>neffy</a:t>
            </a:r>
            <a:r>
              <a:rPr lang="en-US" sz="3200" b="0" i="1" dirty="0"/>
              <a:t>®</a:t>
            </a:r>
            <a:r>
              <a:rPr lang="en-US" sz="3200" dirty="0"/>
              <a:t> (epinephrine nasal spray)</a:t>
            </a:r>
            <a:br>
              <a:rPr lang="en-US" sz="3200" dirty="0"/>
            </a:br>
            <a:r>
              <a:rPr lang="en-US" sz="3200" i="1" dirty="0"/>
              <a:t>The same epinephrine in a new device</a:t>
            </a:r>
          </a:p>
        </p:txBody>
      </p:sp>
      <p:pic>
        <p:nvPicPr>
          <p:cNvPr id="7" name="Picture 6" descr="A white and blue container with a white label&#10;&#10;Description automatically generated">
            <a:extLst>
              <a:ext uri="{FF2B5EF4-FFF2-40B4-BE49-F238E27FC236}">
                <a16:creationId xmlns:a16="http://schemas.microsoft.com/office/drawing/2014/main" id="{3AFE848D-3A99-C583-83F1-5C96E4BBAC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1909821"/>
            <a:ext cx="3758184" cy="3758184"/>
          </a:xfrm>
          <a:prstGeom prst="rect">
            <a:avLst/>
          </a:prstGeom>
        </p:spPr>
      </p:pic>
    </p:spTree>
    <p:extLst>
      <p:ext uri="{BB962C8B-B14F-4D97-AF65-F5344CB8AC3E}">
        <p14:creationId xmlns:p14="http://schemas.microsoft.com/office/powerpoint/2010/main" val="219106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538E-27B1-2F27-478F-906B6DFA7265}"/>
              </a:ext>
            </a:extLst>
          </p:cNvPr>
          <p:cNvSpPr>
            <a:spLocks noGrp="1"/>
          </p:cNvSpPr>
          <p:nvPr>
            <p:ph type="title"/>
          </p:nvPr>
        </p:nvSpPr>
        <p:spPr>
          <a:xfrm>
            <a:off x="227042" y="243151"/>
            <a:ext cx="11007693" cy="646039"/>
          </a:xfrm>
        </p:spPr>
        <p:txBody>
          <a:bodyPr/>
          <a:lstStyle/>
          <a:p>
            <a:r>
              <a:rPr lang="en-US" sz="3200" dirty="0"/>
              <a:t>Safety and Tolerability</a:t>
            </a:r>
          </a:p>
        </p:txBody>
      </p:sp>
      <p:pic>
        <p:nvPicPr>
          <p:cNvPr id="4" name="Picture 3">
            <a:extLst>
              <a:ext uri="{FF2B5EF4-FFF2-40B4-BE49-F238E27FC236}">
                <a16:creationId xmlns:a16="http://schemas.microsoft.com/office/drawing/2014/main" id="{FAC2A01A-5CD8-A49D-2342-FB7D24D59D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042" y="966925"/>
            <a:ext cx="6994154" cy="5166019"/>
          </a:xfrm>
          <a:prstGeom prst="rect">
            <a:avLst/>
          </a:prstGeom>
        </p:spPr>
      </p:pic>
      <p:sp>
        <p:nvSpPr>
          <p:cNvPr id="8" name="Text Placeholder 2">
            <a:extLst>
              <a:ext uri="{FF2B5EF4-FFF2-40B4-BE49-F238E27FC236}">
                <a16:creationId xmlns:a16="http://schemas.microsoft.com/office/drawing/2014/main" id="{E81E0BAC-4AB8-1791-CFCD-3DE529C39980}"/>
              </a:ext>
            </a:extLst>
          </p:cNvPr>
          <p:cNvSpPr>
            <a:spLocks noGrp="1"/>
          </p:cNvSpPr>
          <p:nvPr>
            <p:ph idx="1"/>
          </p:nvPr>
        </p:nvSpPr>
        <p:spPr>
          <a:xfrm>
            <a:off x="7354372" y="1682724"/>
            <a:ext cx="4610586" cy="3734420"/>
          </a:xfrm>
        </p:spPr>
        <p:style>
          <a:lnRef idx="2">
            <a:schemeClr val="accent1"/>
          </a:lnRef>
          <a:fillRef idx="1">
            <a:schemeClr val="lt1"/>
          </a:fillRef>
          <a:effectRef idx="0">
            <a:schemeClr val="accent1"/>
          </a:effectRef>
          <a:fontRef idx="minor">
            <a:schemeClr val="dk1"/>
          </a:fontRef>
        </p:style>
        <p:txBody>
          <a:bodyPr>
            <a:normAutofit/>
          </a:bodyPr>
          <a:lstStyle/>
          <a:p>
            <a:pPr marL="342900" indent="-342900">
              <a:buClr>
                <a:schemeClr val="accent1">
                  <a:lumMod val="75000"/>
                </a:schemeClr>
              </a:buClr>
              <a:buFont typeface="Wingdings" panose="05000000000000000000" pitchFamily="2" charset="2"/>
              <a:buChar char="ü"/>
            </a:pPr>
            <a:r>
              <a:rPr lang="en-US" sz="2000" b="0" dirty="0">
                <a:latin typeface="+mn-lt"/>
              </a:rPr>
              <a:t>Most common adverse events (&gt;5%) following one dose were mild nasal discomfort (10%) and mild to moderate headache (6%) </a:t>
            </a:r>
          </a:p>
          <a:p>
            <a:pPr marL="342900" indent="-342900">
              <a:buClr>
                <a:schemeClr val="accent1">
                  <a:lumMod val="75000"/>
                </a:schemeClr>
              </a:buClr>
              <a:buFont typeface="Wingdings" panose="05000000000000000000" pitchFamily="2" charset="2"/>
              <a:buChar char="ü"/>
            </a:pPr>
            <a:r>
              <a:rPr lang="en-US" sz="2000" b="0" dirty="0">
                <a:latin typeface="+mn-lt"/>
              </a:rPr>
              <a:t>Adverse events generally mild in nature and resolve quickly</a:t>
            </a:r>
          </a:p>
          <a:p>
            <a:pPr marL="342900" indent="-342900">
              <a:buClr>
                <a:schemeClr val="accent1">
                  <a:lumMod val="75000"/>
                </a:schemeClr>
              </a:buClr>
              <a:buFont typeface="Wingdings" panose="05000000000000000000" pitchFamily="2" charset="2"/>
              <a:buChar char="ü"/>
            </a:pPr>
            <a:r>
              <a:rPr lang="en-US" sz="2000" b="0" dirty="0">
                <a:latin typeface="+mn-lt"/>
              </a:rPr>
              <a:t>No serious adverse events in any clinical studies</a:t>
            </a:r>
          </a:p>
          <a:p>
            <a:pPr marL="342900" indent="-342900">
              <a:buClr>
                <a:schemeClr val="accent1">
                  <a:lumMod val="75000"/>
                </a:schemeClr>
              </a:buClr>
              <a:buFont typeface="Wingdings" panose="05000000000000000000" pitchFamily="2" charset="2"/>
              <a:buChar char="ü"/>
            </a:pPr>
            <a:r>
              <a:rPr lang="en-US" sz="2000" b="0" dirty="0">
                <a:latin typeface="+mn-lt"/>
              </a:rPr>
              <a:t>No risk of needle-related injuries or blood vessel injections</a:t>
            </a:r>
          </a:p>
          <a:p>
            <a:pPr>
              <a:buClr>
                <a:schemeClr val="tx2"/>
              </a:buClr>
            </a:pPr>
            <a:endParaRPr lang="en-US" sz="2000" dirty="0"/>
          </a:p>
        </p:txBody>
      </p:sp>
    </p:spTree>
    <p:extLst>
      <p:ext uri="{BB962C8B-B14F-4D97-AF65-F5344CB8AC3E}">
        <p14:creationId xmlns:p14="http://schemas.microsoft.com/office/powerpoint/2010/main" val="10982307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Custom 39">
      <a:dk1>
        <a:srgbClr val="000000"/>
      </a:dk1>
      <a:lt1>
        <a:srgbClr val="FFFFFF"/>
      </a:lt1>
      <a:dk2>
        <a:srgbClr val="2E489E"/>
      </a:dk2>
      <a:lt2>
        <a:srgbClr val="FFBF03"/>
      </a:lt2>
      <a:accent1>
        <a:srgbClr val="2D479E"/>
      </a:accent1>
      <a:accent2>
        <a:srgbClr val="47B0CD"/>
      </a:accent2>
      <a:accent3>
        <a:srgbClr val="FFBE05"/>
      </a:accent3>
      <a:accent4>
        <a:srgbClr val="C2D241"/>
      </a:accent4>
      <a:accent5>
        <a:srgbClr val="F9E100"/>
      </a:accent5>
      <a:accent6>
        <a:srgbClr val="ABD1A7"/>
      </a:accent6>
      <a:hlink>
        <a:srgbClr val="2D479E"/>
      </a:hlink>
      <a:folHlink>
        <a:srgbClr val="2D47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RS theme">
  <a:themeElements>
    <a:clrScheme name="Custom 39">
      <a:dk1>
        <a:srgbClr val="000000"/>
      </a:dk1>
      <a:lt1>
        <a:srgbClr val="FFFFFF"/>
      </a:lt1>
      <a:dk2>
        <a:srgbClr val="2E489E"/>
      </a:dk2>
      <a:lt2>
        <a:srgbClr val="FFBF03"/>
      </a:lt2>
      <a:accent1>
        <a:srgbClr val="2D479E"/>
      </a:accent1>
      <a:accent2>
        <a:srgbClr val="47B0CD"/>
      </a:accent2>
      <a:accent3>
        <a:srgbClr val="FFBE05"/>
      </a:accent3>
      <a:accent4>
        <a:srgbClr val="C2D241"/>
      </a:accent4>
      <a:accent5>
        <a:srgbClr val="F9E100"/>
      </a:accent5>
      <a:accent6>
        <a:srgbClr val="ABD1A7"/>
      </a:accent6>
      <a:hlink>
        <a:srgbClr val="2D479E"/>
      </a:hlink>
      <a:folHlink>
        <a:srgbClr val="2D47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S theme" id="{BB2AB4E9-8B34-4D0E-8F22-A60553EE09C4}" vid="{6A95D88E-D745-4158-AA96-0C4C41519530}"/>
    </a:ext>
  </a:extLst>
</a:theme>
</file>

<file path=ppt/theme/theme3.xml><?xml version="1.0" encoding="utf-8"?>
<a:theme xmlns:a="http://schemas.openxmlformats.org/drawingml/2006/main" name="ARS theme">
  <a:themeElements>
    <a:clrScheme name="Custom 39">
      <a:dk1>
        <a:srgbClr val="000000"/>
      </a:dk1>
      <a:lt1>
        <a:srgbClr val="FFFFFF"/>
      </a:lt1>
      <a:dk2>
        <a:srgbClr val="2E489E"/>
      </a:dk2>
      <a:lt2>
        <a:srgbClr val="FFBF03"/>
      </a:lt2>
      <a:accent1>
        <a:srgbClr val="2D479E"/>
      </a:accent1>
      <a:accent2>
        <a:srgbClr val="47B0CD"/>
      </a:accent2>
      <a:accent3>
        <a:srgbClr val="FFBE05"/>
      </a:accent3>
      <a:accent4>
        <a:srgbClr val="C2D241"/>
      </a:accent4>
      <a:accent5>
        <a:srgbClr val="F9E100"/>
      </a:accent5>
      <a:accent6>
        <a:srgbClr val="ABD1A7"/>
      </a:accent6>
      <a:hlink>
        <a:srgbClr val="2D479E"/>
      </a:hlink>
      <a:folHlink>
        <a:srgbClr val="2D47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S theme" id="{BB2AB4E9-8B34-4D0E-8F22-A60553EE09C4}" vid="{6A95D88E-D745-4158-AA96-0C4C4151953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29E13B181BC545823EDF756FEB0CF9" ma:contentTypeVersion="6" ma:contentTypeDescription="Create a new document." ma:contentTypeScope="" ma:versionID="d68bbd83c4097c0699b466f0cee50d1d">
  <xsd:schema xmlns:xsd="http://www.w3.org/2001/XMLSchema" xmlns:xs="http://www.w3.org/2001/XMLSchema" xmlns:p="http://schemas.microsoft.com/office/2006/metadata/properties" xmlns:ns2="14e7b040-e496-42ed-89c3-8013c0bf7274" xmlns:ns3="3e396a34-1e97-4b43-9844-cb0283c78549" targetNamespace="http://schemas.microsoft.com/office/2006/metadata/properties" ma:root="true" ma:fieldsID="8c6dd399602bb5b92394ec16f814c68b" ns2:_="" ns3:_="">
    <xsd:import namespace="14e7b040-e496-42ed-89c3-8013c0bf7274"/>
    <xsd:import namespace="3e396a34-1e97-4b43-9844-cb0283c7854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7b040-e496-42ed-89c3-8013c0bf7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396a34-1e97-4b43-9844-cb0283c785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e396a34-1e97-4b43-9844-cb0283c78549">
      <UserInfo>
        <DisplayName>Eric Karas</DisplayName>
        <AccountId>9</AccountId>
        <AccountType/>
      </UserInfo>
      <UserInfo>
        <DisplayName>Kathryn (Kate) Booth</DisplayName>
        <AccountId>15</AccountId>
        <AccountType/>
      </UserInfo>
      <UserInfo>
        <DisplayName>Dan Relovsky</DisplayName>
        <AccountId>16</AccountId>
        <AccountType/>
      </UserInfo>
      <UserInfo>
        <DisplayName>Bessie Souder</DisplayName>
        <AccountId>24</AccountId>
        <AccountType/>
      </UserInfo>
      <UserInfo>
        <DisplayName>Richard Lowenthal</DisplayName>
        <AccountId>17</AccountId>
        <AccountType/>
      </UserInfo>
      <UserInfo>
        <DisplayName>Tracy Paul</DisplayName>
        <AccountId>19</AccountId>
        <AccountType/>
      </UserInfo>
      <UserInfo>
        <DisplayName>brent.saunders</DisplayName>
        <AccountId>26</AccountId>
        <AccountType/>
      </UserInfo>
    </SharedWithUsers>
  </documentManagement>
</p:properties>
</file>

<file path=customXml/itemProps1.xml><?xml version="1.0" encoding="utf-8"?>
<ds:datastoreItem xmlns:ds="http://schemas.openxmlformats.org/officeDocument/2006/customXml" ds:itemID="{E6E899C5-C606-47E7-8EF1-D74408051534}">
  <ds:schemaRefs>
    <ds:schemaRef ds:uri="http://schemas.microsoft.com/sharepoint/v3/contenttype/forms"/>
  </ds:schemaRefs>
</ds:datastoreItem>
</file>

<file path=customXml/itemProps2.xml><?xml version="1.0" encoding="utf-8"?>
<ds:datastoreItem xmlns:ds="http://schemas.openxmlformats.org/officeDocument/2006/customXml" ds:itemID="{5D345F12-F0C0-4CDE-8062-29EB06956D34}">
  <ds:schemaRefs>
    <ds:schemaRef ds:uri="14e7b040-e496-42ed-89c3-8013c0bf7274"/>
    <ds:schemaRef ds:uri="3e396a34-1e97-4b43-9844-cb0283c78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C4F926-5160-446B-B226-41D5E6E942EE}">
  <ds:schemaRefs>
    <ds:schemaRef ds:uri="http://www.w3.org/XML/1998/namespace"/>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14e7b040-e496-42ed-89c3-8013c0bf7274"/>
    <ds:schemaRef ds:uri="http://schemas.microsoft.com/office/2006/metadata/properties"/>
    <ds:schemaRef ds:uri="http://schemas.openxmlformats.org/package/2006/metadata/core-properties"/>
    <ds:schemaRef ds:uri="3e396a34-1e97-4b43-9844-cb0283c78549"/>
  </ds:schemaRefs>
</ds:datastoreItem>
</file>

<file path=docProps/app.xml><?xml version="1.0" encoding="utf-8"?>
<Properties xmlns="http://schemas.openxmlformats.org/officeDocument/2006/extended-properties" xmlns:vt="http://schemas.openxmlformats.org/officeDocument/2006/docPropsVTypes">
  <Template/>
  <TotalTime>8640</TotalTime>
  <Words>2229</Words>
  <Application>Microsoft Macintosh PowerPoint</Application>
  <PresentationFormat>Widescreen</PresentationFormat>
  <Paragraphs>119</Paragraphs>
  <Slides>22</Slides>
  <Notes>10</Notes>
  <HiddenSlides>0</HiddenSlides>
  <MMClips>3</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4" baseType="lpstr">
      <vt:lpstr>DengXian</vt:lpstr>
      <vt:lpstr>Aptos</vt:lpstr>
      <vt:lpstr>Arial</vt:lpstr>
      <vt:lpstr>Arial Narrow</vt:lpstr>
      <vt:lpstr>Calibri</vt:lpstr>
      <vt:lpstr>Symbol</vt:lpstr>
      <vt:lpstr>System Font Regular</vt:lpstr>
      <vt:lpstr>Wingdings</vt:lpstr>
      <vt:lpstr>3_Office Theme</vt:lpstr>
      <vt:lpstr>1_ARS theme</vt:lpstr>
      <vt:lpstr>ARS theme</vt:lpstr>
      <vt:lpstr>think-cell Slide</vt:lpstr>
      <vt:lpstr>neffy®  (epinephrine nasal spray)  Introduction &amp; How to Use </vt:lpstr>
      <vt:lpstr>Disclaimers</vt:lpstr>
      <vt:lpstr>neffy Important Information (1/2)</vt:lpstr>
      <vt:lpstr>neffy Important Information (2/2)</vt:lpstr>
      <vt:lpstr>PowerPoint Presentation</vt:lpstr>
      <vt:lpstr>Anaphylaxis is Accompanied by Many Frequent Symptoms</vt:lpstr>
      <vt:lpstr>Delays in Treatment with Epinephrine are Principally due to Needle-Injector Limitations and Accompanying Patient Reluctance</vt:lpstr>
      <vt:lpstr>Introduction to neffy® (epinephrine nasal spray) The same epinephrine in a new device</vt:lpstr>
      <vt:lpstr>Safety and Tolerability</vt:lpstr>
      <vt:lpstr>Important Points about Use of neffy</vt:lpstr>
      <vt:lpstr>How to use the neffy nasal spray device </vt:lpstr>
      <vt:lpstr>How to use the neffy nasal spray device </vt:lpstr>
      <vt:lpstr>How to use the neffy nasal spray device </vt:lpstr>
      <vt:lpstr>How to use the neffy nasal spray device </vt:lpstr>
      <vt:lpstr>How to use the neffy nasal spray device </vt:lpstr>
      <vt:lpstr>How to use the neffy nasal spray device </vt:lpstr>
      <vt:lpstr>How to use the neffy nasal spray device </vt:lpstr>
      <vt:lpstr>Storage and Handling of neffy</vt:lpstr>
      <vt:lpstr>How-to-Use Videos for neffy® (epinephrine nasal spray) </vt:lpstr>
      <vt:lpstr>How-to-Use Videos for neffy® (epinephrine nasal spray) </vt:lpstr>
      <vt:lpstr>How-to-Use Videos for neffy® (epinephrine nasal spray) </vt:lpstr>
      <vt:lpstr>Thank You  For additional information and to order a neffy demo device, see visit www.neffypro.com  or contact ARS Medical Information Email: medinfo@ars-pharma.com Phone: 877-MYNEFFY (877-696-3339) /Option 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Adam Thomas</cp:lastModifiedBy>
  <cp:revision>95</cp:revision>
  <cp:lastPrinted>2024-05-13T17:53:03Z</cp:lastPrinted>
  <dcterms:created xsi:type="dcterms:W3CDTF">1900-01-01T08:00:00Z</dcterms:created>
  <dcterms:modified xsi:type="dcterms:W3CDTF">2024-11-20T15:59:59Z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0x010100A429E13B181BC545823EDF756FEB0CF9</vt:lpwstr>
  </property>
  <property fmtid="{D5CDD505-2E9C-101B-9397-08002B2CF9AE}" pid="3" name="MediaServiceImageTags">
    <vt:lpwstr/>
  </property>
</Properties>
</file>